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4"/>
  </p:sldMasterIdLst>
  <p:notesMasterIdLst>
    <p:notesMasterId r:id="rId30"/>
  </p:notesMasterIdLst>
  <p:handoutMasterIdLst>
    <p:handoutMasterId r:id="rId31"/>
  </p:handoutMasterIdLst>
  <p:sldIdLst>
    <p:sldId id="291" r:id="rId5"/>
    <p:sldId id="311" r:id="rId6"/>
    <p:sldId id="293" r:id="rId7"/>
    <p:sldId id="294" r:id="rId8"/>
    <p:sldId id="295" r:id="rId9"/>
    <p:sldId id="308" r:id="rId10"/>
    <p:sldId id="307" r:id="rId11"/>
    <p:sldId id="301" r:id="rId12"/>
    <p:sldId id="306" r:id="rId13"/>
    <p:sldId id="298" r:id="rId14"/>
    <p:sldId id="309" r:id="rId15"/>
    <p:sldId id="310" r:id="rId16"/>
    <p:sldId id="302" r:id="rId17"/>
    <p:sldId id="304" r:id="rId18"/>
    <p:sldId id="305" r:id="rId19"/>
    <p:sldId id="277" r:id="rId20"/>
    <p:sldId id="281" r:id="rId21"/>
    <p:sldId id="279" r:id="rId22"/>
    <p:sldId id="283" r:id="rId23"/>
    <p:sldId id="282" r:id="rId24"/>
    <p:sldId id="284" r:id="rId25"/>
    <p:sldId id="285" r:id="rId26"/>
    <p:sldId id="286" r:id="rId27"/>
    <p:sldId id="287" r:id="rId28"/>
    <p:sldId id="29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D6F"/>
    <a:srgbClr val="F69200"/>
    <a:srgbClr val="FEC3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DD5CD-6A44-BFA3-D8E3-346C31762840}" v="11" dt="2019-09-29T21:15:49.587"/>
    <p1510:client id="{44B2D97B-0917-7981-9B4F-376D3FA24AC8}" v="1" dt="2019-09-11T11:24:21.421"/>
    <p1510:client id="{59714112-83C4-DA2F-EF1C-B844EAC7E009}" v="353" dt="2020-02-13T20:54:46.867"/>
    <p1510:client id="{887ED74B-9D86-024F-6B5D-3F820A2FB78F}" v="210" dt="2020-02-17T17:15:23.800"/>
    <p1510:client id="{A8D673CE-F0D5-96AE-F8A1-5D0288BBA809}" v="188" dt="2020-02-18T20:01:46.853"/>
    <p1510:client id="{F5B4C406-F72A-EB46-63CD-9CEFC08ABD6A}" v="1" dt="2020-02-10T19:15:24.81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12" autoAdjust="0"/>
    <p:restoredTop sz="94659"/>
  </p:normalViewPr>
  <p:slideViewPr>
    <p:cSldViewPr snapToGrid="0" snapToObjects="1">
      <p:cViewPr varScale="1">
        <p:scale>
          <a:sx n="114" d="100"/>
          <a:sy n="114" d="100"/>
        </p:scale>
        <p:origin x="84" y="96"/>
      </p:cViewPr>
      <p:guideLst/>
    </p:cSldViewPr>
  </p:slideViewPr>
  <p:notesTextViewPr>
    <p:cViewPr>
      <p:scale>
        <a:sx n="1" d="1"/>
        <a:sy n="1" d="1"/>
      </p:scale>
      <p:origin x="0" y="0"/>
    </p:cViewPr>
  </p:notesTextViewPr>
  <p:notesViewPr>
    <p:cSldViewPr snapToGrid="0" snapToObjects="1">
      <p:cViewPr varScale="1">
        <p:scale>
          <a:sx n="96" d="100"/>
          <a:sy n="96" d="100"/>
        </p:scale>
        <p:origin x="1064" y="176"/>
      </p:cViewPr>
      <p:guideLst/>
    </p:cSldViewPr>
  </p:notesViewPr>
  <p:gridSpacing cx="72008" cy="72008"/>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slide" Target="slides/slide17.xml" Id="rId21" /><Relationship Type="http://schemas.openxmlformats.org/officeDocument/2006/relationships/theme" Target="theme/theme1.xml" Id="rId34" /><Relationship Type="http://schemas.openxmlformats.org/officeDocument/2006/relationships/slide" Target="slides/slide3.xml" Id="rId7"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viewProps" Target="viewProps.xml" Id="rId33"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slide" Target="slides/slide16.xml" Id="rId20" /><Relationship Type="http://schemas.openxmlformats.org/officeDocument/2006/relationships/slide" Target="slides/slide25.xml" Id="rId29"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presProps" Target="presProps.xml" Id="rId32" /><Relationship Type="http://schemas.microsoft.com/office/2015/10/relationships/revisionInfo" Target="revisionInfo.xml" Id="rId37" /><Relationship Type="http://schemas.openxmlformats.org/officeDocument/2006/relationships/slide" Target="slides/slide1.xml" Id="rId5"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slide" Target="slides/slide24.xml" Id="rId28" /><Relationship Type="http://schemas.openxmlformats.org/officeDocument/2006/relationships/slide" Target="slides/slide6.xml" Id="rId10" /><Relationship Type="http://schemas.openxmlformats.org/officeDocument/2006/relationships/slide" Target="slides/slide15.xml" Id="rId19" /><Relationship Type="http://schemas.openxmlformats.org/officeDocument/2006/relationships/handoutMaster" Target="handoutMasters/handoutMaster1.xml" Id="rId31"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notesMaster" Target="notesMasters/notesMaster1.xml" Id="rId30" /><Relationship Type="http://schemas.openxmlformats.org/officeDocument/2006/relationships/tableStyles" Target="tableStyles.xml" Id="rId35" /><Relationship Type="http://schemas.openxmlformats.org/officeDocument/2006/relationships/slide" Target="slides/slide4.xml" Id="rId8" /><Relationship Type="http://schemas.openxmlformats.org/officeDocument/2006/relationships/customXml" Target="../customXml/item3.xml" Id="rId3" /></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image" Target="../media/image10.jpeg"/><Relationship Id="rId4" Type="http://schemas.openxmlformats.org/officeDocument/2006/relationships/image" Target="../media/image1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image" Target="../media/image10.jpeg"/><Relationship Id="rId4"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47F0D-1FEB-3349-A534-5F63FB412C79}" type="doc">
      <dgm:prSet loTypeId="urn:microsoft.com/office/officeart/2005/8/layout/vList3" loCatId="" qsTypeId="urn:microsoft.com/office/officeart/2005/8/quickstyle/simple1" qsCatId="simple" csTypeId="urn:microsoft.com/office/officeart/2005/8/colors/colorful1" csCatId="colorful" phldr="1"/>
      <dgm:spPr/>
    </dgm:pt>
    <dgm:pt modelId="{127BB303-54C1-3D4F-A218-A647DCE5AAE5}">
      <dgm:prSet phldrT="[Texte]" custT="1"/>
      <dgm:spPr/>
      <dgm:t>
        <a:bodyPr/>
        <a:lstStyle/>
        <a:p>
          <a:r>
            <a:rPr lang="fr-FR" sz="2400" dirty="0">
              <a:latin typeface="Baskerville" panose="02020502070401020303" pitchFamily="18" charset="0"/>
              <a:ea typeface="Baskerville" panose="02020502070401020303" pitchFamily="18" charset="0"/>
              <a:cs typeface="Futura Medium" panose="020B0602020204020303" pitchFamily="34" charset="-79"/>
            </a:rPr>
            <a:t>Expertise mise en œuvre depuis 1981</a:t>
          </a:r>
        </a:p>
      </dgm:t>
    </dgm:pt>
    <dgm:pt modelId="{E436D263-F0D1-6B4C-961B-F968B13AC5D6}" type="parTrans" cxnId="{505367D2-CD13-1445-AE23-1894FA91E0DC}">
      <dgm:prSet/>
      <dgm:spPr/>
      <dgm:t>
        <a:bodyPr/>
        <a:lstStyle/>
        <a:p>
          <a:endParaRPr lang="fr-FR" sz="1600">
            <a:latin typeface="Baskerville" panose="02020502070401020303" pitchFamily="18" charset="0"/>
            <a:ea typeface="Baskerville" panose="02020502070401020303" pitchFamily="18" charset="0"/>
            <a:cs typeface="Futura Medium" panose="020B0602020204020303" pitchFamily="34" charset="-79"/>
          </a:endParaRPr>
        </a:p>
      </dgm:t>
    </dgm:pt>
    <dgm:pt modelId="{DD7E7DC6-7583-A443-B242-4821C145F584}" type="sibTrans" cxnId="{505367D2-CD13-1445-AE23-1894FA91E0DC}">
      <dgm:prSet/>
      <dgm:spPr/>
      <dgm:t>
        <a:bodyPr/>
        <a:lstStyle/>
        <a:p>
          <a:endParaRPr lang="fr-FR" sz="1600">
            <a:latin typeface="Baskerville" panose="02020502070401020303" pitchFamily="18" charset="0"/>
            <a:ea typeface="Baskerville" panose="02020502070401020303" pitchFamily="18" charset="0"/>
            <a:cs typeface="Futura Medium" panose="020B0602020204020303" pitchFamily="34" charset="-79"/>
          </a:endParaRPr>
        </a:p>
      </dgm:t>
    </dgm:pt>
    <dgm:pt modelId="{7BCC00BD-DE56-9641-8B31-BAFA96EBF73A}">
      <dgm:prSet phldrT="[Texte]" custT="1"/>
      <dgm:spPr/>
      <dgm:t>
        <a:bodyPr/>
        <a:lstStyle/>
        <a:p>
          <a:r>
            <a:rPr lang="fr-FR" sz="2400" dirty="0">
              <a:latin typeface="Baskerville" panose="02020502070401020303" pitchFamily="18" charset="0"/>
              <a:ea typeface="Baskerville" panose="02020502070401020303" pitchFamily="18" charset="0"/>
              <a:cs typeface="Futura Medium" panose="020B0602020204020303" pitchFamily="34" charset="-79"/>
            </a:rPr>
            <a:t>Haut niveau académique</a:t>
          </a:r>
        </a:p>
      </dgm:t>
    </dgm:pt>
    <dgm:pt modelId="{D6494675-1BD7-6C48-B083-5578CBEF2336}" type="parTrans" cxnId="{6950DD44-8F1B-C945-987A-81B276D3F789}">
      <dgm:prSet/>
      <dgm:spPr/>
      <dgm:t>
        <a:bodyPr/>
        <a:lstStyle/>
        <a:p>
          <a:endParaRPr lang="fr-FR" sz="1600">
            <a:latin typeface="Baskerville" panose="02020502070401020303" pitchFamily="18" charset="0"/>
            <a:ea typeface="Baskerville" panose="02020502070401020303" pitchFamily="18" charset="0"/>
            <a:cs typeface="Futura Medium" panose="020B0602020204020303" pitchFamily="34" charset="-79"/>
          </a:endParaRPr>
        </a:p>
      </dgm:t>
    </dgm:pt>
    <dgm:pt modelId="{B9781129-65F9-DA4F-97EF-2A9995AD8867}" type="sibTrans" cxnId="{6950DD44-8F1B-C945-987A-81B276D3F789}">
      <dgm:prSet/>
      <dgm:spPr/>
      <dgm:t>
        <a:bodyPr/>
        <a:lstStyle/>
        <a:p>
          <a:endParaRPr lang="fr-FR" sz="1600">
            <a:latin typeface="Baskerville" panose="02020502070401020303" pitchFamily="18" charset="0"/>
            <a:ea typeface="Baskerville" panose="02020502070401020303" pitchFamily="18" charset="0"/>
            <a:cs typeface="Futura Medium" panose="020B0602020204020303" pitchFamily="34" charset="-79"/>
          </a:endParaRPr>
        </a:p>
      </dgm:t>
    </dgm:pt>
    <dgm:pt modelId="{AADC37F4-BBFF-9946-8253-C1BC1C4491F4}">
      <dgm:prSet phldrT="[Texte]" custT="1"/>
      <dgm:spPr/>
      <dgm:t>
        <a:bodyPr/>
        <a:lstStyle/>
        <a:p>
          <a:r>
            <a:rPr lang="fr-FR" sz="2400" dirty="0">
              <a:latin typeface="Baskerville" panose="02020502070401020303" pitchFamily="18" charset="0"/>
              <a:ea typeface="Baskerville" panose="02020502070401020303" pitchFamily="18" charset="0"/>
              <a:cs typeface="Futura Medium" panose="020B0602020204020303" pitchFamily="34" charset="-79"/>
            </a:rPr>
            <a:t>Suivi continu et réponses à vos questions</a:t>
          </a:r>
        </a:p>
      </dgm:t>
    </dgm:pt>
    <dgm:pt modelId="{7B5B1672-928D-E54D-A18A-741BF6FBB64F}" type="parTrans" cxnId="{5255F1F6-9B58-5346-8CC0-B737CC4DC14C}">
      <dgm:prSet/>
      <dgm:spPr/>
      <dgm:t>
        <a:bodyPr/>
        <a:lstStyle/>
        <a:p>
          <a:endParaRPr lang="fr-FR" sz="1600">
            <a:latin typeface="Baskerville" panose="02020502070401020303" pitchFamily="18" charset="0"/>
            <a:ea typeface="Baskerville" panose="02020502070401020303" pitchFamily="18" charset="0"/>
            <a:cs typeface="Futura Medium" panose="020B0602020204020303" pitchFamily="34" charset="-79"/>
          </a:endParaRPr>
        </a:p>
      </dgm:t>
    </dgm:pt>
    <dgm:pt modelId="{65505AEF-DC3F-A94A-8859-9983E58636CD}" type="sibTrans" cxnId="{5255F1F6-9B58-5346-8CC0-B737CC4DC14C}">
      <dgm:prSet/>
      <dgm:spPr/>
      <dgm:t>
        <a:bodyPr/>
        <a:lstStyle/>
        <a:p>
          <a:endParaRPr lang="fr-FR" sz="1600">
            <a:latin typeface="Baskerville" panose="02020502070401020303" pitchFamily="18" charset="0"/>
            <a:ea typeface="Baskerville" panose="02020502070401020303" pitchFamily="18" charset="0"/>
            <a:cs typeface="Futura Medium" panose="020B0602020204020303" pitchFamily="34" charset="-79"/>
          </a:endParaRPr>
        </a:p>
      </dgm:t>
    </dgm:pt>
    <dgm:pt modelId="{571D8FAB-66E7-424E-A1AA-11BEBBD37BD5}">
      <dgm:prSet phldrT="[Texte]" custT="1"/>
      <dgm:spPr/>
      <dgm:t>
        <a:bodyPr/>
        <a:lstStyle/>
        <a:p>
          <a:r>
            <a:rPr lang="fr-FR" sz="2400" dirty="0">
              <a:latin typeface="Baskerville" panose="02020502070401020303" pitchFamily="18" charset="0"/>
              <a:ea typeface="Baskerville" panose="02020502070401020303" pitchFamily="18" charset="0"/>
              <a:cs typeface="Futura Medium" panose="020B0602020204020303" pitchFamily="34" charset="-79"/>
            </a:rPr>
            <a:t>Contact régulier avec un chef de projet</a:t>
          </a:r>
        </a:p>
      </dgm:t>
    </dgm:pt>
    <dgm:pt modelId="{A7EEC075-FD7D-7746-A2A2-39C27CB5CC19}" type="parTrans" cxnId="{C0020FDD-7034-524E-8953-47823AE47252}">
      <dgm:prSet/>
      <dgm:spPr/>
      <dgm:t>
        <a:bodyPr/>
        <a:lstStyle/>
        <a:p>
          <a:endParaRPr lang="fr-FR" sz="1600">
            <a:latin typeface="Baskerville" panose="02020502070401020303" pitchFamily="18" charset="0"/>
            <a:ea typeface="Baskerville" panose="02020502070401020303" pitchFamily="18" charset="0"/>
            <a:cs typeface="Futura Medium" panose="020B0602020204020303" pitchFamily="34" charset="-79"/>
          </a:endParaRPr>
        </a:p>
      </dgm:t>
    </dgm:pt>
    <dgm:pt modelId="{CFC444DC-F18B-8846-89B9-C3C2630E4066}" type="sibTrans" cxnId="{C0020FDD-7034-524E-8953-47823AE47252}">
      <dgm:prSet/>
      <dgm:spPr/>
      <dgm:t>
        <a:bodyPr/>
        <a:lstStyle/>
        <a:p>
          <a:endParaRPr lang="fr-FR" sz="1600">
            <a:latin typeface="Baskerville" panose="02020502070401020303" pitchFamily="18" charset="0"/>
            <a:ea typeface="Baskerville" panose="02020502070401020303" pitchFamily="18" charset="0"/>
            <a:cs typeface="Futura Medium" panose="020B0602020204020303" pitchFamily="34" charset="-79"/>
          </a:endParaRPr>
        </a:p>
      </dgm:t>
    </dgm:pt>
    <dgm:pt modelId="{FF1F57EB-75F6-DA42-A4DD-293A6688323C}" type="pres">
      <dgm:prSet presAssocID="{E5D47F0D-1FEB-3349-A534-5F63FB412C79}" presName="linearFlow" presStyleCnt="0">
        <dgm:presLayoutVars>
          <dgm:dir/>
          <dgm:resizeHandles val="exact"/>
        </dgm:presLayoutVars>
      </dgm:prSet>
      <dgm:spPr/>
    </dgm:pt>
    <dgm:pt modelId="{F01D513D-B6B0-D048-A40B-FEFDD111F065}" type="pres">
      <dgm:prSet presAssocID="{127BB303-54C1-3D4F-A218-A647DCE5AAE5}" presName="composite" presStyleCnt="0"/>
      <dgm:spPr/>
    </dgm:pt>
    <dgm:pt modelId="{AC40536F-2B7D-1A43-B21F-B2983646DEF3}" type="pres">
      <dgm:prSet presAssocID="{127BB303-54C1-3D4F-A218-A647DCE5AAE5}" presName="imgShp" presStyleLbl="fgImgPlace1" presStyleIdx="0" presStyleCnt="4" custLinFactNeighborX="-69509" custLinFactNeighborY="45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165764DD-7E96-BF42-B462-EED32FB976D2}" type="pres">
      <dgm:prSet presAssocID="{127BB303-54C1-3D4F-A218-A647DCE5AAE5}" presName="txShp" presStyleLbl="node1" presStyleIdx="0" presStyleCnt="4" custLinFactNeighborX="-10070" custLinFactNeighborY="453">
        <dgm:presLayoutVars>
          <dgm:bulletEnabled val="1"/>
        </dgm:presLayoutVars>
      </dgm:prSet>
      <dgm:spPr/>
    </dgm:pt>
    <dgm:pt modelId="{F41F4C97-E66E-7942-8B6D-A8E701F459EA}" type="pres">
      <dgm:prSet presAssocID="{DD7E7DC6-7583-A443-B242-4821C145F584}" presName="spacing" presStyleCnt="0"/>
      <dgm:spPr/>
    </dgm:pt>
    <dgm:pt modelId="{D5176A48-3E20-1F46-AA73-19BADB9027A4}" type="pres">
      <dgm:prSet presAssocID="{7BCC00BD-DE56-9641-8B31-BAFA96EBF73A}" presName="composite" presStyleCnt="0"/>
      <dgm:spPr/>
    </dgm:pt>
    <dgm:pt modelId="{C5F5582E-FF54-7144-B95D-1CD194FF89E8}" type="pres">
      <dgm:prSet presAssocID="{7BCC00BD-DE56-9641-8B31-BAFA96EBF73A}" presName="imgShp" presStyleLbl="fgImgPlace1" presStyleIdx="1" presStyleCnt="4" custLinFactNeighborX="-22157" custLinFactNeighborY="1629"/>
      <dgm:spPr>
        <a:blipFill>
          <a:blip xmlns:r="http://schemas.openxmlformats.org/officeDocument/2006/relationships" r:embed="rId2"/>
          <a:srcRect/>
          <a:stretch>
            <a:fillRect l="-25000" r="-25000"/>
          </a:stretch>
        </a:blipFill>
      </dgm:spPr>
    </dgm:pt>
    <dgm:pt modelId="{DA3394E8-882A-BF44-A536-B539EC948FBB}" type="pres">
      <dgm:prSet presAssocID="{7BCC00BD-DE56-9641-8B31-BAFA96EBF73A}" presName="txShp" presStyleLbl="node1" presStyleIdx="1" presStyleCnt="4" custLinFactNeighborX="-3210" custLinFactNeighborY="1629">
        <dgm:presLayoutVars>
          <dgm:bulletEnabled val="1"/>
        </dgm:presLayoutVars>
      </dgm:prSet>
      <dgm:spPr/>
    </dgm:pt>
    <dgm:pt modelId="{627A8FB7-AB6E-1C40-88E4-9DE82217C216}" type="pres">
      <dgm:prSet presAssocID="{B9781129-65F9-DA4F-97EF-2A9995AD8867}" presName="spacing" presStyleCnt="0"/>
      <dgm:spPr/>
    </dgm:pt>
    <dgm:pt modelId="{CE5A7A8D-09B7-BC49-BDCE-E93CAFF9E01C}" type="pres">
      <dgm:prSet presAssocID="{AADC37F4-BBFF-9946-8253-C1BC1C4491F4}" presName="composite" presStyleCnt="0"/>
      <dgm:spPr/>
    </dgm:pt>
    <dgm:pt modelId="{88D8910B-B3F7-4041-9ABA-CAA2482059A5}" type="pres">
      <dgm:prSet presAssocID="{AADC37F4-BBFF-9946-8253-C1BC1C4491F4}" presName="imgShp" presStyleLbl="fgImgPlace1" presStyleIdx="2" presStyleCnt="4" custLinFactNeighborX="27186" custLinFactNeighborY="3173"/>
      <dgm:spPr>
        <a:blipFill dpi="0" rotWithShape="1">
          <a:blip xmlns:r="http://schemas.openxmlformats.org/officeDocument/2006/relationships" r:embed="rId3"/>
          <a:srcRect/>
          <a:stretch>
            <a:fillRect l="-35902" t="-4021" r="-6098" b="-4021"/>
          </a:stretch>
        </a:blipFill>
      </dgm:spPr>
    </dgm:pt>
    <dgm:pt modelId="{063BC4E3-2540-994A-8536-738478B7415A}" type="pres">
      <dgm:prSet presAssocID="{AADC37F4-BBFF-9946-8253-C1BC1C4491F4}" presName="txShp" presStyleLbl="node1" presStyleIdx="2" presStyleCnt="4" custLinFactNeighborX="3939" custLinFactNeighborY="3173">
        <dgm:presLayoutVars>
          <dgm:bulletEnabled val="1"/>
        </dgm:presLayoutVars>
      </dgm:prSet>
      <dgm:spPr/>
    </dgm:pt>
    <dgm:pt modelId="{DB884C67-4103-6242-9D20-94B13A780424}" type="pres">
      <dgm:prSet presAssocID="{65505AEF-DC3F-A94A-8859-9983E58636CD}" presName="spacing" presStyleCnt="0"/>
      <dgm:spPr/>
    </dgm:pt>
    <dgm:pt modelId="{57A18EB3-B6B9-6F4F-911E-6EEC224559F9}" type="pres">
      <dgm:prSet presAssocID="{571D8FAB-66E7-424E-A1AA-11BEBBD37BD5}" presName="composite" presStyleCnt="0"/>
      <dgm:spPr/>
    </dgm:pt>
    <dgm:pt modelId="{59F053C7-5C0C-BA4B-8EF0-8627155A1DEC}" type="pres">
      <dgm:prSet presAssocID="{571D8FAB-66E7-424E-A1AA-11BEBBD37BD5}" presName="imgShp" presStyleLbl="fgImgPlace1" presStyleIdx="3" presStyleCnt="4" custLinFactNeighborX="74352" custLinFactNeighborY="-1690"/>
      <dgm:spPr>
        <a:blipFill>
          <a:blip xmlns:r="http://schemas.openxmlformats.org/officeDocument/2006/relationships" r:embed="rId4"/>
          <a:srcRect/>
          <a:stretch>
            <a:fillRect l="-17000" r="-17000"/>
          </a:stretch>
        </a:blipFill>
      </dgm:spPr>
    </dgm:pt>
    <dgm:pt modelId="{21A7B195-ABB6-F14E-A5BE-83F9E3359331}" type="pres">
      <dgm:prSet presAssocID="{571D8FAB-66E7-424E-A1AA-11BEBBD37BD5}" presName="txShp" presStyleLbl="node1" presStyleIdx="3" presStyleCnt="4" custLinFactNeighborX="10772" custLinFactNeighborY="-1690">
        <dgm:presLayoutVars>
          <dgm:bulletEnabled val="1"/>
        </dgm:presLayoutVars>
      </dgm:prSet>
      <dgm:spPr/>
    </dgm:pt>
  </dgm:ptLst>
  <dgm:cxnLst>
    <dgm:cxn modelId="{6950DD44-8F1B-C945-987A-81B276D3F789}" srcId="{E5D47F0D-1FEB-3349-A534-5F63FB412C79}" destId="{7BCC00BD-DE56-9641-8B31-BAFA96EBF73A}" srcOrd="1" destOrd="0" parTransId="{D6494675-1BD7-6C48-B083-5578CBEF2336}" sibTransId="{B9781129-65F9-DA4F-97EF-2A9995AD8867}"/>
    <dgm:cxn modelId="{C7779684-377E-584B-9155-915A72CA3710}" type="presOf" srcId="{7BCC00BD-DE56-9641-8B31-BAFA96EBF73A}" destId="{DA3394E8-882A-BF44-A536-B539EC948FBB}" srcOrd="0" destOrd="0" presId="urn:microsoft.com/office/officeart/2005/8/layout/vList3"/>
    <dgm:cxn modelId="{9526B28C-AFF7-1B4B-8AFB-D80618D7184C}" type="presOf" srcId="{571D8FAB-66E7-424E-A1AA-11BEBBD37BD5}" destId="{21A7B195-ABB6-F14E-A5BE-83F9E3359331}" srcOrd="0" destOrd="0" presId="urn:microsoft.com/office/officeart/2005/8/layout/vList3"/>
    <dgm:cxn modelId="{698FEAB3-AE25-0544-A46C-A0FE4B2CC801}" type="presOf" srcId="{E5D47F0D-1FEB-3349-A534-5F63FB412C79}" destId="{FF1F57EB-75F6-DA42-A4DD-293A6688323C}" srcOrd="0" destOrd="0" presId="urn:microsoft.com/office/officeart/2005/8/layout/vList3"/>
    <dgm:cxn modelId="{443FC5B5-F752-9341-9518-490E2152ECCE}" type="presOf" srcId="{AADC37F4-BBFF-9946-8253-C1BC1C4491F4}" destId="{063BC4E3-2540-994A-8536-738478B7415A}" srcOrd="0" destOrd="0" presId="urn:microsoft.com/office/officeart/2005/8/layout/vList3"/>
    <dgm:cxn modelId="{505367D2-CD13-1445-AE23-1894FA91E0DC}" srcId="{E5D47F0D-1FEB-3349-A534-5F63FB412C79}" destId="{127BB303-54C1-3D4F-A218-A647DCE5AAE5}" srcOrd="0" destOrd="0" parTransId="{E436D263-F0D1-6B4C-961B-F968B13AC5D6}" sibTransId="{DD7E7DC6-7583-A443-B242-4821C145F584}"/>
    <dgm:cxn modelId="{C0020FDD-7034-524E-8953-47823AE47252}" srcId="{E5D47F0D-1FEB-3349-A534-5F63FB412C79}" destId="{571D8FAB-66E7-424E-A1AA-11BEBBD37BD5}" srcOrd="3" destOrd="0" parTransId="{A7EEC075-FD7D-7746-A2A2-39C27CB5CC19}" sibTransId="{CFC444DC-F18B-8846-89B9-C3C2630E4066}"/>
    <dgm:cxn modelId="{00C572F6-638D-F744-91D4-C6233012AA1E}" type="presOf" srcId="{127BB303-54C1-3D4F-A218-A647DCE5AAE5}" destId="{165764DD-7E96-BF42-B462-EED32FB976D2}" srcOrd="0" destOrd="0" presId="urn:microsoft.com/office/officeart/2005/8/layout/vList3"/>
    <dgm:cxn modelId="{5255F1F6-9B58-5346-8CC0-B737CC4DC14C}" srcId="{E5D47F0D-1FEB-3349-A534-5F63FB412C79}" destId="{AADC37F4-BBFF-9946-8253-C1BC1C4491F4}" srcOrd="2" destOrd="0" parTransId="{7B5B1672-928D-E54D-A18A-741BF6FBB64F}" sibTransId="{65505AEF-DC3F-A94A-8859-9983E58636CD}"/>
    <dgm:cxn modelId="{CA700AE5-5AC3-A449-B6BB-82E2D47320E8}" type="presParOf" srcId="{FF1F57EB-75F6-DA42-A4DD-293A6688323C}" destId="{F01D513D-B6B0-D048-A40B-FEFDD111F065}" srcOrd="0" destOrd="0" presId="urn:microsoft.com/office/officeart/2005/8/layout/vList3"/>
    <dgm:cxn modelId="{25AB085E-C948-184D-B62E-52E68151B22D}" type="presParOf" srcId="{F01D513D-B6B0-D048-A40B-FEFDD111F065}" destId="{AC40536F-2B7D-1A43-B21F-B2983646DEF3}" srcOrd="0" destOrd="0" presId="urn:microsoft.com/office/officeart/2005/8/layout/vList3"/>
    <dgm:cxn modelId="{7435FBE3-E726-4343-B392-CDDED2EA3616}" type="presParOf" srcId="{F01D513D-B6B0-D048-A40B-FEFDD111F065}" destId="{165764DD-7E96-BF42-B462-EED32FB976D2}" srcOrd="1" destOrd="0" presId="urn:microsoft.com/office/officeart/2005/8/layout/vList3"/>
    <dgm:cxn modelId="{953420F2-5F69-A14D-A2C0-113F56749E92}" type="presParOf" srcId="{FF1F57EB-75F6-DA42-A4DD-293A6688323C}" destId="{F41F4C97-E66E-7942-8B6D-A8E701F459EA}" srcOrd="1" destOrd="0" presId="urn:microsoft.com/office/officeart/2005/8/layout/vList3"/>
    <dgm:cxn modelId="{34037359-A530-2649-9396-C33153E9DB73}" type="presParOf" srcId="{FF1F57EB-75F6-DA42-A4DD-293A6688323C}" destId="{D5176A48-3E20-1F46-AA73-19BADB9027A4}" srcOrd="2" destOrd="0" presId="urn:microsoft.com/office/officeart/2005/8/layout/vList3"/>
    <dgm:cxn modelId="{BFF09F92-F805-F64C-980F-BBE6FE8BC720}" type="presParOf" srcId="{D5176A48-3E20-1F46-AA73-19BADB9027A4}" destId="{C5F5582E-FF54-7144-B95D-1CD194FF89E8}" srcOrd="0" destOrd="0" presId="urn:microsoft.com/office/officeart/2005/8/layout/vList3"/>
    <dgm:cxn modelId="{1EFD5132-EBBB-114F-BD2C-E48CF2A57225}" type="presParOf" srcId="{D5176A48-3E20-1F46-AA73-19BADB9027A4}" destId="{DA3394E8-882A-BF44-A536-B539EC948FBB}" srcOrd="1" destOrd="0" presId="urn:microsoft.com/office/officeart/2005/8/layout/vList3"/>
    <dgm:cxn modelId="{2828196D-C408-434D-9E25-A0039EBC9BD6}" type="presParOf" srcId="{FF1F57EB-75F6-DA42-A4DD-293A6688323C}" destId="{627A8FB7-AB6E-1C40-88E4-9DE82217C216}" srcOrd="3" destOrd="0" presId="urn:microsoft.com/office/officeart/2005/8/layout/vList3"/>
    <dgm:cxn modelId="{61C55C42-FCB3-554D-BEF6-8674E17EA55C}" type="presParOf" srcId="{FF1F57EB-75F6-DA42-A4DD-293A6688323C}" destId="{CE5A7A8D-09B7-BC49-BDCE-E93CAFF9E01C}" srcOrd="4" destOrd="0" presId="urn:microsoft.com/office/officeart/2005/8/layout/vList3"/>
    <dgm:cxn modelId="{E72CE916-105F-FF4C-AC7E-F5FE523C257F}" type="presParOf" srcId="{CE5A7A8D-09B7-BC49-BDCE-E93CAFF9E01C}" destId="{88D8910B-B3F7-4041-9ABA-CAA2482059A5}" srcOrd="0" destOrd="0" presId="urn:microsoft.com/office/officeart/2005/8/layout/vList3"/>
    <dgm:cxn modelId="{9A75D305-35E9-644A-8F54-D9B2B2A99DF8}" type="presParOf" srcId="{CE5A7A8D-09B7-BC49-BDCE-E93CAFF9E01C}" destId="{063BC4E3-2540-994A-8536-738478B7415A}" srcOrd="1" destOrd="0" presId="urn:microsoft.com/office/officeart/2005/8/layout/vList3"/>
    <dgm:cxn modelId="{AB775527-FD5A-B248-B89A-8D3463ACB880}" type="presParOf" srcId="{FF1F57EB-75F6-DA42-A4DD-293A6688323C}" destId="{DB884C67-4103-6242-9D20-94B13A780424}" srcOrd="5" destOrd="0" presId="urn:microsoft.com/office/officeart/2005/8/layout/vList3"/>
    <dgm:cxn modelId="{273E8C6E-3E97-5044-9628-C3EB1A6FEAB1}" type="presParOf" srcId="{FF1F57EB-75F6-DA42-A4DD-293A6688323C}" destId="{57A18EB3-B6B9-6F4F-911E-6EEC224559F9}" srcOrd="6" destOrd="0" presId="urn:microsoft.com/office/officeart/2005/8/layout/vList3"/>
    <dgm:cxn modelId="{AAC5A89A-5089-AC42-BF18-E56CEE30AF02}" type="presParOf" srcId="{57A18EB3-B6B9-6F4F-911E-6EEC224559F9}" destId="{59F053C7-5C0C-BA4B-8EF0-8627155A1DEC}" srcOrd="0" destOrd="0" presId="urn:microsoft.com/office/officeart/2005/8/layout/vList3"/>
    <dgm:cxn modelId="{968B064D-C201-C549-8A24-F71E82008AC1}" type="presParOf" srcId="{57A18EB3-B6B9-6F4F-911E-6EEC224559F9}" destId="{21A7B195-ABB6-F14E-A5BE-83F9E335933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EF3D7-667D-AC43-A835-310B7BBF9A26}" type="doc">
      <dgm:prSet loTypeId="urn:microsoft.com/office/officeart/2005/8/layout/target1" loCatId="" qsTypeId="urn:microsoft.com/office/officeart/2005/8/quickstyle/simple1" qsCatId="simple" csTypeId="urn:microsoft.com/office/officeart/2005/8/colors/colorful5" csCatId="colorful" phldr="1"/>
      <dgm:spPr/>
      <dgm:t>
        <a:bodyPr/>
        <a:lstStyle/>
        <a:p>
          <a:endParaRPr lang="fr-FR"/>
        </a:p>
      </dgm:t>
    </dgm:pt>
    <dgm:pt modelId="{5B2354BF-2799-604F-B2F9-2B3EFDCC51F7}">
      <dgm:prSet custT="1"/>
      <dgm:spPr/>
      <dgm:t>
        <a:bodyPr/>
        <a:lstStyle/>
        <a:p>
          <a:r>
            <a:rPr lang="fr-FR" sz="1600" dirty="0">
              <a:latin typeface="Futura Medium" panose="020B0602020204020303" pitchFamily="34" charset="-79"/>
              <a:ea typeface="Baskerville" panose="02020502070401020303" pitchFamily="18" charset="0"/>
              <a:cs typeface="Futura Medium" panose="020B0602020204020303" pitchFamily="34" charset="-79"/>
            </a:rPr>
            <a:t>Formation pluridisciplinaire</a:t>
          </a:r>
        </a:p>
      </dgm:t>
    </dgm:pt>
    <dgm:pt modelId="{DE6E8CD8-5AB3-7147-B18A-99A1E1087B5E}" type="parTrans" cxnId="{47F09B65-972B-664A-B958-BD701FA6D99C}">
      <dgm:prSet/>
      <dgm:spPr/>
      <dgm:t>
        <a:bodyPr/>
        <a:lstStyle/>
        <a:p>
          <a:endParaRPr lang="fr-FR" sz="2400">
            <a:latin typeface="Baskerville" panose="02020502070401020303" pitchFamily="18" charset="0"/>
            <a:ea typeface="Baskerville" panose="02020502070401020303" pitchFamily="18" charset="0"/>
          </a:endParaRPr>
        </a:p>
      </dgm:t>
    </dgm:pt>
    <dgm:pt modelId="{344DC97E-F409-394D-89C6-260217029784}" type="sibTrans" cxnId="{47F09B65-972B-664A-B958-BD701FA6D99C}">
      <dgm:prSet/>
      <dgm:spPr/>
      <dgm:t>
        <a:bodyPr/>
        <a:lstStyle/>
        <a:p>
          <a:endParaRPr lang="fr-FR" sz="2400">
            <a:latin typeface="Baskerville" panose="02020502070401020303" pitchFamily="18" charset="0"/>
            <a:ea typeface="Baskerville" panose="02020502070401020303" pitchFamily="18" charset="0"/>
          </a:endParaRPr>
        </a:p>
      </dgm:t>
    </dgm:pt>
    <dgm:pt modelId="{65EC5A25-D821-284F-885C-91EC65C6D28D}">
      <dgm:prSet phldrT="[Texte]" custT="1"/>
      <dgm:spPr/>
      <dgm:t>
        <a:bodyPr/>
        <a:lstStyle/>
        <a:p>
          <a:r>
            <a:rPr lang="fr-FR" sz="1800" dirty="0">
              <a:latin typeface="Baskerville" panose="02020502070401020303" pitchFamily="18" charset="0"/>
              <a:ea typeface="Baskerville" panose="02020502070401020303" pitchFamily="18" charset="0"/>
            </a:rPr>
            <a:t>Départements académiques d'envergure internationale</a:t>
          </a:r>
        </a:p>
      </dgm:t>
    </dgm:pt>
    <dgm:pt modelId="{DAC34667-8A4C-A042-AD7A-F5E2143BF0A5}" type="parTrans" cxnId="{8603D9E6-E130-3F41-BDFC-1EB487088B46}">
      <dgm:prSet/>
      <dgm:spPr/>
      <dgm:t>
        <a:bodyPr/>
        <a:lstStyle/>
        <a:p>
          <a:endParaRPr lang="fr-FR" sz="2400">
            <a:latin typeface="Baskerville" panose="02020502070401020303" pitchFamily="18" charset="0"/>
            <a:ea typeface="Baskerville" panose="02020502070401020303" pitchFamily="18" charset="0"/>
          </a:endParaRPr>
        </a:p>
      </dgm:t>
    </dgm:pt>
    <dgm:pt modelId="{5A4737C6-8A1A-B54F-A913-FBB117593C28}" type="sibTrans" cxnId="{8603D9E6-E130-3F41-BDFC-1EB487088B46}">
      <dgm:prSet/>
      <dgm:spPr/>
      <dgm:t>
        <a:bodyPr/>
        <a:lstStyle/>
        <a:p>
          <a:endParaRPr lang="fr-FR" sz="2400">
            <a:latin typeface="Baskerville" panose="02020502070401020303" pitchFamily="18" charset="0"/>
            <a:ea typeface="Baskerville" panose="02020502070401020303" pitchFamily="18" charset="0"/>
          </a:endParaRPr>
        </a:p>
      </dgm:t>
    </dgm:pt>
    <dgm:pt modelId="{E70FC7D4-B6BF-154F-8BAF-8547AB26027B}">
      <dgm:prSet phldrT="[Texte]" custT="1"/>
      <dgm:spPr/>
      <dgm:t>
        <a:bodyPr/>
        <a:lstStyle/>
        <a:p>
          <a:r>
            <a:rPr lang="fr-FR" sz="1800" dirty="0">
              <a:latin typeface="Baskerville" panose="02020502070401020303" pitchFamily="18" charset="0"/>
              <a:ea typeface="Baskerville" panose="02020502070401020303" pitchFamily="18" charset="0"/>
            </a:rPr>
            <a:t>Bibliothèque centrale et bibliothèques des départements</a:t>
          </a:r>
        </a:p>
      </dgm:t>
    </dgm:pt>
    <dgm:pt modelId="{88E9BDEA-9C49-7D4F-BDF9-1E47B992DEC2}" type="parTrans" cxnId="{CE64F3A9-BDCC-C346-90AD-EC2E7C1D97F1}">
      <dgm:prSet/>
      <dgm:spPr/>
      <dgm:t>
        <a:bodyPr/>
        <a:lstStyle/>
        <a:p>
          <a:endParaRPr lang="fr-FR" sz="2400">
            <a:latin typeface="Baskerville" panose="02020502070401020303" pitchFamily="18" charset="0"/>
            <a:ea typeface="Baskerville" panose="02020502070401020303" pitchFamily="18" charset="0"/>
          </a:endParaRPr>
        </a:p>
      </dgm:t>
    </dgm:pt>
    <dgm:pt modelId="{8290DD1E-34FC-C14A-A133-BA8FFB11DF04}" type="sibTrans" cxnId="{CE64F3A9-BDCC-C346-90AD-EC2E7C1D97F1}">
      <dgm:prSet/>
      <dgm:spPr/>
      <dgm:t>
        <a:bodyPr/>
        <a:lstStyle/>
        <a:p>
          <a:endParaRPr lang="fr-FR" sz="2400">
            <a:latin typeface="Baskerville" panose="02020502070401020303" pitchFamily="18" charset="0"/>
            <a:ea typeface="Baskerville" panose="02020502070401020303" pitchFamily="18" charset="0"/>
          </a:endParaRPr>
        </a:p>
      </dgm:t>
    </dgm:pt>
    <dgm:pt modelId="{CD84FF73-E6EC-B446-B803-D32268374DB5}">
      <dgm:prSet phldrT="[Texte]" custT="1"/>
      <dgm:spPr/>
      <dgm:t>
        <a:bodyPr/>
        <a:lstStyle/>
        <a:p>
          <a:r>
            <a:rPr lang="fr-FR" sz="1800" dirty="0">
              <a:latin typeface="Baskerville" panose="02020502070401020303" pitchFamily="18" charset="0"/>
              <a:ea typeface="Baskerville" panose="02020502070401020303" pitchFamily="18" charset="0"/>
            </a:rPr>
            <a:t>Haut niveau de compétences des chefs de projet</a:t>
          </a:r>
        </a:p>
      </dgm:t>
    </dgm:pt>
    <dgm:pt modelId="{9FDBDB25-5AA8-A244-B48F-B3A029C2F6BB}" type="parTrans" cxnId="{F854618B-E169-6149-87FE-7EFD2388E839}">
      <dgm:prSet/>
      <dgm:spPr/>
      <dgm:t>
        <a:bodyPr/>
        <a:lstStyle/>
        <a:p>
          <a:endParaRPr lang="fr-FR" sz="2400">
            <a:latin typeface="Baskerville" panose="02020502070401020303" pitchFamily="18" charset="0"/>
            <a:ea typeface="Baskerville" panose="02020502070401020303" pitchFamily="18" charset="0"/>
          </a:endParaRPr>
        </a:p>
      </dgm:t>
    </dgm:pt>
    <dgm:pt modelId="{0049E8E0-C053-1345-88E2-DDBF111791DF}" type="sibTrans" cxnId="{F854618B-E169-6149-87FE-7EFD2388E839}">
      <dgm:prSet/>
      <dgm:spPr/>
      <dgm:t>
        <a:bodyPr/>
        <a:lstStyle/>
        <a:p>
          <a:endParaRPr lang="fr-FR" sz="2400">
            <a:latin typeface="Baskerville" panose="02020502070401020303" pitchFamily="18" charset="0"/>
            <a:ea typeface="Baskerville" panose="02020502070401020303" pitchFamily="18" charset="0"/>
          </a:endParaRPr>
        </a:p>
      </dgm:t>
    </dgm:pt>
    <dgm:pt modelId="{4949AE08-3B5E-0141-BED9-802D59612CCA}" type="pres">
      <dgm:prSet presAssocID="{053EF3D7-667D-AC43-A835-310B7BBF9A26}" presName="composite" presStyleCnt="0">
        <dgm:presLayoutVars>
          <dgm:chMax val="5"/>
          <dgm:dir/>
          <dgm:resizeHandles val="exact"/>
        </dgm:presLayoutVars>
      </dgm:prSet>
      <dgm:spPr/>
    </dgm:pt>
    <dgm:pt modelId="{029F389F-30CB-A444-A65E-D0075D71C8CB}" type="pres">
      <dgm:prSet presAssocID="{5B2354BF-2799-604F-B2F9-2B3EFDCC51F7}" presName="circle1" presStyleLbl="lnNode1" presStyleIdx="0" presStyleCnt="4"/>
      <dgm:spPr/>
    </dgm:pt>
    <dgm:pt modelId="{4DBE9B9E-8196-674B-B5D6-19F804C8E54A}" type="pres">
      <dgm:prSet presAssocID="{5B2354BF-2799-604F-B2F9-2B3EFDCC51F7}" presName="text1" presStyleLbl="revTx" presStyleIdx="0" presStyleCnt="4">
        <dgm:presLayoutVars>
          <dgm:bulletEnabled val="1"/>
        </dgm:presLayoutVars>
      </dgm:prSet>
      <dgm:spPr/>
    </dgm:pt>
    <dgm:pt modelId="{2FB621B9-F50C-BA4A-A07A-436FD377B670}" type="pres">
      <dgm:prSet presAssocID="{5B2354BF-2799-604F-B2F9-2B3EFDCC51F7}" presName="line1" presStyleLbl="callout" presStyleIdx="0" presStyleCnt="8"/>
      <dgm:spPr/>
    </dgm:pt>
    <dgm:pt modelId="{79CE632E-6DC2-BD42-A342-CBC8BB0509A6}" type="pres">
      <dgm:prSet presAssocID="{5B2354BF-2799-604F-B2F9-2B3EFDCC51F7}" presName="d1" presStyleLbl="callout" presStyleIdx="1" presStyleCnt="8"/>
      <dgm:spPr/>
    </dgm:pt>
    <dgm:pt modelId="{8DC12AFF-7BE9-8845-9947-93725248D276}" type="pres">
      <dgm:prSet presAssocID="{65EC5A25-D821-284F-885C-91EC65C6D28D}" presName="circle2" presStyleLbl="lnNode1" presStyleIdx="1" presStyleCnt="4"/>
      <dgm:spPr/>
    </dgm:pt>
    <dgm:pt modelId="{5511B562-EF6D-6D42-827B-A98D5937D40D}" type="pres">
      <dgm:prSet presAssocID="{65EC5A25-D821-284F-885C-91EC65C6D28D}" presName="text2" presStyleLbl="revTx" presStyleIdx="1" presStyleCnt="4" custScaleX="159891" custLinFactNeighborX="31317">
        <dgm:presLayoutVars>
          <dgm:bulletEnabled val="1"/>
        </dgm:presLayoutVars>
      </dgm:prSet>
      <dgm:spPr/>
    </dgm:pt>
    <dgm:pt modelId="{C14A5507-FAB1-C14F-8B00-AF0C37070956}" type="pres">
      <dgm:prSet presAssocID="{65EC5A25-D821-284F-885C-91EC65C6D28D}" presName="line2" presStyleLbl="callout" presStyleIdx="2" presStyleCnt="8"/>
      <dgm:spPr/>
    </dgm:pt>
    <dgm:pt modelId="{05665313-A50F-EA4A-93A4-D4665F669AB3}" type="pres">
      <dgm:prSet presAssocID="{65EC5A25-D821-284F-885C-91EC65C6D28D}" presName="d2" presStyleLbl="callout" presStyleIdx="3" presStyleCnt="8"/>
      <dgm:spPr/>
    </dgm:pt>
    <dgm:pt modelId="{10B935E2-A055-DC45-9A93-CD9577EB839E}" type="pres">
      <dgm:prSet presAssocID="{E70FC7D4-B6BF-154F-8BAF-8547AB26027B}" presName="circle3" presStyleLbl="lnNode1" presStyleIdx="2" presStyleCnt="4"/>
      <dgm:spPr/>
    </dgm:pt>
    <dgm:pt modelId="{A2EFAACB-B1EF-664D-81E4-15C5264D2FD2}" type="pres">
      <dgm:prSet presAssocID="{E70FC7D4-B6BF-154F-8BAF-8547AB26027B}" presName="text3" presStyleLbl="revTx" presStyleIdx="2" presStyleCnt="4" custScaleX="159082" custLinFactNeighborX="30613">
        <dgm:presLayoutVars>
          <dgm:bulletEnabled val="1"/>
        </dgm:presLayoutVars>
      </dgm:prSet>
      <dgm:spPr/>
    </dgm:pt>
    <dgm:pt modelId="{9769CC87-14CC-1540-AEDE-0B38BE9BCC5B}" type="pres">
      <dgm:prSet presAssocID="{E70FC7D4-B6BF-154F-8BAF-8547AB26027B}" presName="line3" presStyleLbl="callout" presStyleIdx="4" presStyleCnt="8"/>
      <dgm:spPr/>
    </dgm:pt>
    <dgm:pt modelId="{7CEDF348-8778-7B49-9D37-5AD3FE02C7B2}" type="pres">
      <dgm:prSet presAssocID="{E70FC7D4-B6BF-154F-8BAF-8547AB26027B}" presName="d3" presStyleLbl="callout" presStyleIdx="5" presStyleCnt="8"/>
      <dgm:spPr/>
    </dgm:pt>
    <dgm:pt modelId="{F27B0FF2-0FB3-BE4F-97B3-867DB4C12B8A}" type="pres">
      <dgm:prSet presAssocID="{CD84FF73-E6EC-B446-B803-D32268374DB5}" presName="circle4" presStyleLbl="lnNode1" presStyleIdx="3" presStyleCnt="4"/>
      <dgm:spPr/>
    </dgm:pt>
    <dgm:pt modelId="{962B0C56-51A7-6C43-A0B9-3DD164F98374}" type="pres">
      <dgm:prSet presAssocID="{CD84FF73-E6EC-B446-B803-D32268374DB5}" presName="text4" presStyleLbl="revTx" presStyleIdx="3" presStyleCnt="4" custScaleX="165874" custLinFactNeighborX="32724">
        <dgm:presLayoutVars>
          <dgm:bulletEnabled val="1"/>
        </dgm:presLayoutVars>
      </dgm:prSet>
      <dgm:spPr/>
    </dgm:pt>
    <dgm:pt modelId="{52FC8EA4-BBE1-3C4C-AF17-D68B6A2AADCA}" type="pres">
      <dgm:prSet presAssocID="{CD84FF73-E6EC-B446-B803-D32268374DB5}" presName="line4" presStyleLbl="callout" presStyleIdx="6" presStyleCnt="8"/>
      <dgm:spPr/>
    </dgm:pt>
    <dgm:pt modelId="{88FB12D3-4BC7-C04A-B788-758B5F99EEC7}" type="pres">
      <dgm:prSet presAssocID="{CD84FF73-E6EC-B446-B803-D32268374DB5}" presName="d4" presStyleLbl="callout" presStyleIdx="7" presStyleCnt="8"/>
      <dgm:spPr/>
    </dgm:pt>
  </dgm:ptLst>
  <dgm:cxnLst>
    <dgm:cxn modelId="{47F09B65-972B-664A-B958-BD701FA6D99C}" srcId="{053EF3D7-667D-AC43-A835-310B7BBF9A26}" destId="{5B2354BF-2799-604F-B2F9-2B3EFDCC51F7}" srcOrd="0" destOrd="0" parTransId="{DE6E8CD8-5AB3-7147-B18A-99A1E1087B5E}" sibTransId="{344DC97E-F409-394D-89C6-260217029784}"/>
    <dgm:cxn modelId="{7F2BA577-EE8C-194F-BAFC-14C546084A16}" type="presOf" srcId="{E70FC7D4-B6BF-154F-8BAF-8547AB26027B}" destId="{A2EFAACB-B1EF-664D-81E4-15C5264D2FD2}" srcOrd="0" destOrd="0" presId="urn:microsoft.com/office/officeart/2005/8/layout/target1"/>
    <dgm:cxn modelId="{B5E7805A-618A-E946-ABCE-9479113D9D32}" type="presOf" srcId="{5B2354BF-2799-604F-B2F9-2B3EFDCC51F7}" destId="{4DBE9B9E-8196-674B-B5D6-19F804C8E54A}" srcOrd="0" destOrd="0" presId="urn:microsoft.com/office/officeart/2005/8/layout/target1"/>
    <dgm:cxn modelId="{F497357C-D2B0-9943-86D9-A75E5896A251}" type="presOf" srcId="{CD84FF73-E6EC-B446-B803-D32268374DB5}" destId="{962B0C56-51A7-6C43-A0B9-3DD164F98374}" srcOrd="0" destOrd="0" presId="urn:microsoft.com/office/officeart/2005/8/layout/target1"/>
    <dgm:cxn modelId="{72AB2E7F-FC0B-094E-BA7C-A5FBD04EEA69}" type="presOf" srcId="{65EC5A25-D821-284F-885C-91EC65C6D28D}" destId="{5511B562-EF6D-6D42-827B-A98D5937D40D}" srcOrd="0" destOrd="0" presId="urn:microsoft.com/office/officeart/2005/8/layout/target1"/>
    <dgm:cxn modelId="{F854618B-E169-6149-87FE-7EFD2388E839}" srcId="{053EF3D7-667D-AC43-A835-310B7BBF9A26}" destId="{CD84FF73-E6EC-B446-B803-D32268374DB5}" srcOrd="3" destOrd="0" parTransId="{9FDBDB25-5AA8-A244-B48F-B3A029C2F6BB}" sibTransId="{0049E8E0-C053-1345-88E2-DDBF111791DF}"/>
    <dgm:cxn modelId="{CE64F3A9-BDCC-C346-90AD-EC2E7C1D97F1}" srcId="{053EF3D7-667D-AC43-A835-310B7BBF9A26}" destId="{E70FC7D4-B6BF-154F-8BAF-8547AB26027B}" srcOrd="2" destOrd="0" parTransId="{88E9BDEA-9C49-7D4F-BDF9-1E47B992DEC2}" sibTransId="{8290DD1E-34FC-C14A-A133-BA8FFB11DF04}"/>
    <dgm:cxn modelId="{8603D9E6-E130-3F41-BDFC-1EB487088B46}" srcId="{053EF3D7-667D-AC43-A835-310B7BBF9A26}" destId="{65EC5A25-D821-284F-885C-91EC65C6D28D}" srcOrd="1" destOrd="0" parTransId="{DAC34667-8A4C-A042-AD7A-F5E2143BF0A5}" sibTransId="{5A4737C6-8A1A-B54F-A913-FBB117593C28}"/>
    <dgm:cxn modelId="{36BF16EF-97F7-0745-B297-0B8047BB94C0}" type="presOf" srcId="{053EF3D7-667D-AC43-A835-310B7BBF9A26}" destId="{4949AE08-3B5E-0141-BED9-802D59612CCA}" srcOrd="0" destOrd="0" presId="urn:microsoft.com/office/officeart/2005/8/layout/target1"/>
    <dgm:cxn modelId="{284D9B2E-2574-6646-8B4E-B3C60CF56183}" type="presParOf" srcId="{4949AE08-3B5E-0141-BED9-802D59612CCA}" destId="{029F389F-30CB-A444-A65E-D0075D71C8CB}" srcOrd="0" destOrd="0" presId="urn:microsoft.com/office/officeart/2005/8/layout/target1"/>
    <dgm:cxn modelId="{77D9B31B-2C51-7D4D-9F57-1E22D9AF9197}" type="presParOf" srcId="{4949AE08-3B5E-0141-BED9-802D59612CCA}" destId="{4DBE9B9E-8196-674B-B5D6-19F804C8E54A}" srcOrd="1" destOrd="0" presId="urn:microsoft.com/office/officeart/2005/8/layout/target1"/>
    <dgm:cxn modelId="{50F30B58-B008-8746-9D53-D6E8A53F6FBF}" type="presParOf" srcId="{4949AE08-3B5E-0141-BED9-802D59612CCA}" destId="{2FB621B9-F50C-BA4A-A07A-436FD377B670}" srcOrd="2" destOrd="0" presId="urn:microsoft.com/office/officeart/2005/8/layout/target1"/>
    <dgm:cxn modelId="{E7604B19-7E9E-AB45-B21C-73C03226547E}" type="presParOf" srcId="{4949AE08-3B5E-0141-BED9-802D59612CCA}" destId="{79CE632E-6DC2-BD42-A342-CBC8BB0509A6}" srcOrd="3" destOrd="0" presId="urn:microsoft.com/office/officeart/2005/8/layout/target1"/>
    <dgm:cxn modelId="{B8C4725B-C030-854B-9BAA-40142BF37800}" type="presParOf" srcId="{4949AE08-3B5E-0141-BED9-802D59612CCA}" destId="{8DC12AFF-7BE9-8845-9947-93725248D276}" srcOrd="4" destOrd="0" presId="urn:microsoft.com/office/officeart/2005/8/layout/target1"/>
    <dgm:cxn modelId="{A55B4045-DF40-A246-8381-0C57AA192909}" type="presParOf" srcId="{4949AE08-3B5E-0141-BED9-802D59612CCA}" destId="{5511B562-EF6D-6D42-827B-A98D5937D40D}" srcOrd="5" destOrd="0" presId="urn:microsoft.com/office/officeart/2005/8/layout/target1"/>
    <dgm:cxn modelId="{1F45A52C-31F3-C24C-90CC-151C84767725}" type="presParOf" srcId="{4949AE08-3B5E-0141-BED9-802D59612CCA}" destId="{C14A5507-FAB1-C14F-8B00-AF0C37070956}" srcOrd="6" destOrd="0" presId="urn:microsoft.com/office/officeart/2005/8/layout/target1"/>
    <dgm:cxn modelId="{CD8C107A-C6D7-BA4B-B607-C04B2A428D9F}" type="presParOf" srcId="{4949AE08-3B5E-0141-BED9-802D59612CCA}" destId="{05665313-A50F-EA4A-93A4-D4665F669AB3}" srcOrd="7" destOrd="0" presId="urn:microsoft.com/office/officeart/2005/8/layout/target1"/>
    <dgm:cxn modelId="{56122CC7-E3BF-F247-8A91-2F0F7E484DA2}" type="presParOf" srcId="{4949AE08-3B5E-0141-BED9-802D59612CCA}" destId="{10B935E2-A055-DC45-9A93-CD9577EB839E}" srcOrd="8" destOrd="0" presId="urn:microsoft.com/office/officeart/2005/8/layout/target1"/>
    <dgm:cxn modelId="{DB092F09-FD08-2F40-AA1D-68702F069877}" type="presParOf" srcId="{4949AE08-3B5E-0141-BED9-802D59612CCA}" destId="{A2EFAACB-B1EF-664D-81E4-15C5264D2FD2}" srcOrd="9" destOrd="0" presId="urn:microsoft.com/office/officeart/2005/8/layout/target1"/>
    <dgm:cxn modelId="{EFACEDE0-709F-6F43-AA45-FFCD6DCA13C1}" type="presParOf" srcId="{4949AE08-3B5E-0141-BED9-802D59612CCA}" destId="{9769CC87-14CC-1540-AEDE-0B38BE9BCC5B}" srcOrd="10" destOrd="0" presId="urn:microsoft.com/office/officeart/2005/8/layout/target1"/>
    <dgm:cxn modelId="{EE40B03C-AC0E-0C43-9FCB-E9268993F74F}" type="presParOf" srcId="{4949AE08-3B5E-0141-BED9-802D59612CCA}" destId="{7CEDF348-8778-7B49-9D37-5AD3FE02C7B2}" srcOrd="11" destOrd="0" presId="urn:microsoft.com/office/officeart/2005/8/layout/target1"/>
    <dgm:cxn modelId="{D4D5E1FB-0AFA-2940-990B-5D0B939D8A35}" type="presParOf" srcId="{4949AE08-3B5E-0141-BED9-802D59612CCA}" destId="{F27B0FF2-0FB3-BE4F-97B3-867DB4C12B8A}" srcOrd="12" destOrd="0" presId="urn:microsoft.com/office/officeart/2005/8/layout/target1"/>
    <dgm:cxn modelId="{3FE7898A-A496-534B-826B-045359ACDE77}" type="presParOf" srcId="{4949AE08-3B5E-0141-BED9-802D59612CCA}" destId="{962B0C56-51A7-6C43-A0B9-3DD164F98374}" srcOrd="13" destOrd="0" presId="urn:microsoft.com/office/officeart/2005/8/layout/target1"/>
    <dgm:cxn modelId="{8643B0EB-88F6-1B45-AC63-4E41311A3710}" type="presParOf" srcId="{4949AE08-3B5E-0141-BED9-802D59612CCA}" destId="{52FC8EA4-BBE1-3C4C-AF17-D68B6A2AADCA}" srcOrd="14" destOrd="0" presId="urn:microsoft.com/office/officeart/2005/8/layout/target1"/>
    <dgm:cxn modelId="{9414962D-33B3-A247-96D9-6B9E0854B8B2}" type="presParOf" srcId="{4949AE08-3B5E-0141-BED9-802D59612CCA}" destId="{88FB12D3-4BC7-C04A-B788-758B5F99EEC7}" srcOrd="15"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764DD-7E96-BF42-B462-EED32FB976D2}">
      <dsp:nvSpPr>
        <dsp:cNvPr id="0" name=""/>
        <dsp:cNvSpPr/>
      </dsp:nvSpPr>
      <dsp:spPr>
        <a:xfrm rot="10800000">
          <a:off x="1185717" y="4195"/>
          <a:ext cx="6327210" cy="916686"/>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233" tIns="91440" rIns="170688" bIns="91440"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Baskerville" panose="02020502070401020303" pitchFamily="18" charset="0"/>
              <a:ea typeface="Baskerville" panose="02020502070401020303" pitchFamily="18" charset="0"/>
              <a:cs typeface="Futura Medium" panose="020B0602020204020303" pitchFamily="34" charset="-79"/>
            </a:rPr>
            <a:t>Expertise mise en œuvre depuis 1981</a:t>
          </a:r>
        </a:p>
      </dsp:txBody>
      <dsp:txXfrm rot="10800000">
        <a:off x="1414888" y="4195"/>
        <a:ext cx="6098039" cy="916686"/>
      </dsp:txXfrm>
    </dsp:sp>
    <dsp:sp modelId="{AC40536F-2B7D-1A43-B21F-B2983646DEF3}">
      <dsp:nvSpPr>
        <dsp:cNvPr id="0" name=""/>
        <dsp:cNvSpPr/>
      </dsp:nvSpPr>
      <dsp:spPr>
        <a:xfrm>
          <a:off x="727344" y="4195"/>
          <a:ext cx="916686" cy="9166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3394E8-882A-BF44-A536-B539EC948FBB}">
      <dsp:nvSpPr>
        <dsp:cNvPr id="0" name=""/>
        <dsp:cNvSpPr/>
      </dsp:nvSpPr>
      <dsp:spPr>
        <a:xfrm rot="10800000">
          <a:off x="1619764" y="1205299"/>
          <a:ext cx="6327210" cy="916686"/>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233" tIns="91440" rIns="170688" bIns="91440"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Baskerville" panose="02020502070401020303" pitchFamily="18" charset="0"/>
              <a:ea typeface="Baskerville" panose="02020502070401020303" pitchFamily="18" charset="0"/>
              <a:cs typeface="Futura Medium" panose="020B0602020204020303" pitchFamily="34" charset="-79"/>
            </a:rPr>
            <a:t>Haut niveau académique</a:t>
          </a:r>
        </a:p>
      </dsp:txBody>
      <dsp:txXfrm rot="10800000">
        <a:off x="1848935" y="1205299"/>
        <a:ext cx="6098039" cy="916686"/>
      </dsp:txXfrm>
    </dsp:sp>
    <dsp:sp modelId="{C5F5582E-FF54-7144-B95D-1CD194FF89E8}">
      <dsp:nvSpPr>
        <dsp:cNvPr id="0" name=""/>
        <dsp:cNvSpPr/>
      </dsp:nvSpPr>
      <dsp:spPr>
        <a:xfrm>
          <a:off x="1161414" y="1205299"/>
          <a:ext cx="916686" cy="916686"/>
        </a:xfrm>
        <a:prstGeom prst="ellipse">
          <a:avLst/>
        </a:prstGeom>
        <a:blipFill>
          <a:blip xmlns:r="http://schemas.openxmlformats.org/officeDocument/2006/relationships" r:embed="rId2"/>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3BC4E3-2540-994A-8536-738478B7415A}">
      <dsp:nvSpPr>
        <dsp:cNvPr id="0" name=""/>
        <dsp:cNvSpPr/>
      </dsp:nvSpPr>
      <dsp:spPr>
        <a:xfrm rot="10800000">
          <a:off x="2072096" y="2409777"/>
          <a:ext cx="6327210" cy="916686"/>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233" tIns="91440" rIns="170688" bIns="91440"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Baskerville" panose="02020502070401020303" pitchFamily="18" charset="0"/>
              <a:ea typeface="Baskerville" panose="02020502070401020303" pitchFamily="18" charset="0"/>
              <a:cs typeface="Futura Medium" panose="020B0602020204020303" pitchFamily="34" charset="-79"/>
            </a:rPr>
            <a:t>Suivi continu et réponses à vos questions</a:t>
          </a:r>
        </a:p>
      </dsp:txBody>
      <dsp:txXfrm rot="10800000">
        <a:off x="2301267" y="2409777"/>
        <a:ext cx="6098039" cy="916686"/>
      </dsp:txXfrm>
    </dsp:sp>
    <dsp:sp modelId="{88D8910B-B3F7-4041-9ABA-CAA2482059A5}">
      <dsp:nvSpPr>
        <dsp:cNvPr id="0" name=""/>
        <dsp:cNvSpPr/>
      </dsp:nvSpPr>
      <dsp:spPr>
        <a:xfrm>
          <a:off x="1613734" y="2409777"/>
          <a:ext cx="916686" cy="916686"/>
        </a:xfrm>
        <a:prstGeom prst="ellipse">
          <a:avLst/>
        </a:prstGeom>
        <a:blipFill dpi="0" rotWithShape="1">
          <a:blip xmlns:r="http://schemas.openxmlformats.org/officeDocument/2006/relationships" r:embed="rId3"/>
          <a:srcRect/>
          <a:stretch>
            <a:fillRect l="-35902" t="-4021" r="-6098" b="-4021"/>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A7B195-ABB6-F14E-A5BE-83F9E3359331}">
      <dsp:nvSpPr>
        <dsp:cNvPr id="0" name=""/>
        <dsp:cNvSpPr/>
      </dsp:nvSpPr>
      <dsp:spPr>
        <a:xfrm rot="10800000">
          <a:off x="2504434" y="3555523"/>
          <a:ext cx="6327210" cy="916686"/>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233" tIns="91440" rIns="170688" bIns="91440"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Baskerville" panose="02020502070401020303" pitchFamily="18" charset="0"/>
              <a:ea typeface="Baskerville" panose="02020502070401020303" pitchFamily="18" charset="0"/>
              <a:cs typeface="Futura Medium" panose="020B0602020204020303" pitchFamily="34" charset="-79"/>
            </a:rPr>
            <a:t>Contact régulier avec un chef de projet</a:t>
          </a:r>
        </a:p>
      </dsp:txBody>
      <dsp:txXfrm rot="10800000">
        <a:off x="2733605" y="3555523"/>
        <a:ext cx="6098039" cy="916686"/>
      </dsp:txXfrm>
    </dsp:sp>
    <dsp:sp modelId="{59F053C7-5C0C-BA4B-8EF0-8627155A1DEC}">
      <dsp:nvSpPr>
        <dsp:cNvPr id="0" name=""/>
        <dsp:cNvSpPr/>
      </dsp:nvSpPr>
      <dsp:spPr>
        <a:xfrm>
          <a:off x="2046099" y="3555523"/>
          <a:ext cx="916686" cy="916686"/>
        </a:xfrm>
        <a:prstGeom prst="ellipse">
          <a:avLst/>
        </a:prstGeom>
        <a:blipFill>
          <a:blip xmlns:r="http://schemas.openxmlformats.org/officeDocument/2006/relationships" r:embed="rId4"/>
          <a:srcRect/>
          <a:stretch>
            <a:fillRect l="-17000" r="-1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B0FF2-0FB3-BE4F-97B3-867DB4C12B8A}">
      <dsp:nvSpPr>
        <dsp:cNvPr id="0" name=""/>
        <dsp:cNvSpPr/>
      </dsp:nvSpPr>
      <dsp:spPr>
        <a:xfrm>
          <a:off x="572049" y="1198682"/>
          <a:ext cx="3596047" cy="3596047"/>
        </a:xfrm>
        <a:prstGeom prst="ellipse">
          <a:avLst/>
        </a:prstGeom>
        <a:solidFill>
          <a:schemeClr val="accent5">
            <a:hueOff val="-1882712"/>
            <a:satOff val="-25007"/>
            <a:lumOff val="39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B935E2-A055-DC45-9A93-CD9577EB839E}">
      <dsp:nvSpPr>
        <dsp:cNvPr id="0" name=""/>
        <dsp:cNvSpPr/>
      </dsp:nvSpPr>
      <dsp:spPr>
        <a:xfrm>
          <a:off x="1085984" y="1712617"/>
          <a:ext cx="2568177" cy="2568177"/>
        </a:xfrm>
        <a:prstGeom prst="ellipse">
          <a:avLst/>
        </a:prstGeom>
        <a:solidFill>
          <a:schemeClr val="accent5">
            <a:hueOff val="-1255141"/>
            <a:satOff val="-16671"/>
            <a:lumOff val="26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C12AFF-7BE9-8845-9947-93725248D276}">
      <dsp:nvSpPr>
        <dsp:cNvPr id="0" name=""/>
        <dsp:cNvSpPr/>
      </dsp:nvSpPr>
      <dsp:spPr>
        <a:xfrm>
          <a:off x="1599620" y="2226253"/>
          <a:ext cx="1540906" cy="1540906"/>
        </a:xfrm>
        <a:prstGeom prst="ellipse">
          <a:avLst/>
        </a:prstGeom>
        <a:solidFill>
          <a:schemeClr val="accent5">
            <a:hueOff val="-627571"/>
            <a:satOff val="-8336"/>
            <a:lumOff val="13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F389F-30CB-A444-A65E-D0075D71C8CB}">
      <dsp:nvSpPr>
        <dsp:cNvPr id="0" name=""/>
        <dsp:cNvSpPr/>
      </dsp:nvSpPr>
      <dsp:spPr>
        <a:xfrm>
          <a:off x="2113255" y="2739888"/>
          <a:ext cx="513635" cy="51363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BE9B9E-8196-674B-B5D6-19F804C8E54A}">
      <dsp:nvSpPr>
        <dsp:cNvPr id="0" name=""/>
        <dsp:cNvSpPr/>
      </dsp:nvSpPr>
      <dsp:spPr>
        <a:xfrm>
          <a:off x="4767438" y="0"/>
          <a:ext cx="1798023" cy="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ctr" anchorCtr="0">
          <a:noAutofit/>
        </a:bodyPr>
        <a:lstStyle/>
        <a:p>
          <a:pPr marL="0" lvl="0" indent="0" algn="l" defTabSz="711200">
            <a:lnSpc>
              <a:spcPct val="90000"/>
            </a:lnSpc>
            <a:spcBef>
              <a:spcPct val="0"/>
            </a:spcBef>
            <a:spcAft>
              <a:spcPct val="35000"/>
            </a:spcAft>
            <a:buNone/>
          </a:pPr>
          <a:r>
            <a:rPr lang="fr-FR" sz="1600" kern="1200" dirty="0">
              <a:latin typeface="Futura Medium" panose="020B0602020204020303" pitchFamily="34" charset="-79"/>
              <a:ea typeface="Baskerville" panose="02020502070401020303" pitchFamily="18" charset="0"/>
              <a:cs typeface="Futura Medium" panose="020B0602020204020303" pitchFamily="34" charset="-79"/>
            </a:rPr>
            <a:t>Formation pluridisciplinaire</a:t>
          </a:r>
        </a:p>
      </dsp:txBody>
      <dsp:txXfrm>
        <a:off x="4767438" y="0"/>
        <a:ext cx="1798023" cy="860054"/>
      </dsp:txXfrm>
    </dsp:sp>
    <dsp:sp modelId="{2FB621B9-F50C-BA4A-A07A-436FD377B670}">
      <dsp:nvSpPr>
        <dsp:cNvPr id="0" name=""/>
        <dsp:cNvSpPr/>
      </dsp:nvSpPr>
      <dsp:spPr>
        <a:xfrm>
          <a:off x="4317932" y="430027"/>
          <a:ext cx="449505"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CE632E-6DC2-BD42-A342-CBC8BB0509A6}">
      <dsp:nvSpPr>
        <dsp:cNvPr id="0" name=""/>
        <dsp:cNvSpPr/>
      </dsp:nvSpPr>
      <dsp:spPr>
        <a:xfrm rot="5400000">
          <a:off x="2058416" y="713216"/>
          <a:ext cx="2541206" cy="1977826"/>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11B562-EF6D-6D42-827B-A98D5937D40D}">
      <dsp:nvSpPr>
        <dsp:cNvPr id="0" name=""/>
        <dsp:cNvSpPr/>
      </dsp:nvSpPr>
      <dsp:spPr>
        <a:xfrm>
          <a:off x="4792098" y="860054"/>
          <a:ext cx="2874878" cy="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fr-FR" sz="1800" kern="1200" dirty="0">
              <a:latin typeface="Baskerville" panose="02020502070401020303" pitchFamily="18" charset="0"/>
              <a:ea typeface="Baskerville" panose="02020502070401020303" pitchFamily="18" charset="0"/>
            </a:rPr>
            <a:t>Départements académiques d'envergure internationale</a:t>
          </a:r>
        </a:p>
      </dsp:txBody>
      <dsp:txXfrm>
        <a:off x="4792098" y="860054"/>
        <a:ext cx="2874878" cy="860054"/>
      </dsp:txXfrm>
    </dsp:sp>
    <dsp:sp modelId="{C14A5507-FAB1-C14F-8B00-AF0C37070956}">
      <dsp:nvSpPr>
        <dsp:cNvPr id="0" name=""/>
        <dsp:cNvSpPr/>
      </dsp:nvSpPr>
      <dsp:spPr>
        <a:xfrm>
          <a:off x="4317932" y="1290082"/>
          <a:ext cx="449505"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665313-A50F-EA4A-93A4-D4665F669AB3}">
      <dsp:nvSpPr>
        <dsp:cNvPr id="0" name=""/>
        <dsp:cNvSpPr/>
      </dsp:nvSpPr>
      <dsp:spPr>
        <a:xfrm rot="5400000">
          <a:off x="2498332" y="1559186"/>
          <a:ext cx="2086906" cy="1549297"/>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EFAACB-B1EF-664D-81E4-15C5264D2FD2}">
      <dsp:nvSpPr>
        <dsp:cNvPr id="0" name=""/>
        <dsp:cNvSpPr/>
      </dsp:nvSpPr>
      <dsp:spPr>
        <a:xfrm>
          <a:off x="4786713" y="1720109"/>
          <a:ext cx="2860332" cy="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fr-FR" sz="1800" kern="1200" dirty="0">
              <a:latin typeface="Baskerville" panose="02020502070401020303" pitchFamily="18" charset="0"/>
              <a:ea typeface="Baskerville" panose="02020502070401020303" pitchFamily="18" charset="0"/>
            </a:rPr>
            <a:t>Bibliothèque centrale et bibliothèques des départements</a:t>
          </a:r>
        </a:p>
      </dsp:txBody>
      <dsp:txXfrm>
        <a:off x="4786713" y="1720109"/>
        <a:ext cx="2860332" cy="860054"/>
      </dsp:txXfrm>
    </dsp:sp>
    <dsp:sp modelId="{9769CC87-14CC-1540-AEDE-0B38BE9BCC5B}">
      <dsp:nvSpPr>
        <dsp:cNvPr id="0" name=""/>
        <dsp:cNvSpPr/>
      </dsp:nvSpPr>
      <dsp:spPr>
        <a:xfrm>
          <a:off x="4317932" y="2150136"/>
          <a:ext cx="449505"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EDF348-8778-7B49-9D37-5AD3FE02C7B2}">
      <dsp:nvSpPr>
        <dsp:cNvPr id="0" name=""/>
        <dsp:cNvSpPr/>
      </dsp:nvSpPr>
      <dsp:spPr>
        <a:xfrm rot="5400000">
          <a:off x="2924164" y="2347619"/>
          <a:ext cx="1591850" cy="1195685"/>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2B0C56-51A7-6C43-A0B9-3DD164F98374}">
      <dsp:nvSpPr>
        <dsp:cNvPr id="0" name=""/>
        <dsp:cNvSpPr/>
      </dsp:nvSpPr>
      <dsp:spPr>
        <a:xfrm>
          <a:off x="4747273" y="2580164"/>
          <a:ext cx="2982453" cy="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fr-FR" sz="1800" kern="1200" dirty="0">
              <a:latin typeface="Baskerville" panose="02020502070401020303" pitchFamily="18" charset="0"/>
              <a:ea typeface="Baskerville" panose="02020502070401020303" pitchFamily="18" charset="0"/>
            </a:rPr>
            <a:t>Haut niveau de compétences des chefs de projet</a:t>
          </a:r>
        </a:p>
      </dsp:txBody>
      <dsp:txXfrm>
        <a:off x="4747273" y="2580164"/>
        <a:ext cx="2982453" cy="860054"/>
      </dsp:txXfrm>
    </dsp:sp>
    <dsp:sp modelId="{52FC8EA4-BBE1-3C4C-AF17-D68B6A2AADCA}">
      <dsp:nvSpPr>
        <dsp:cNvPr id="0" name=""/>
        <dsp:cNvSpPr/>
      </dsp:nvSpPr>
      <dsp:spPr>
        <a:xfrm>
          <a:off x="4317932" y="3010191"/>
          <a:ext cx="449505" cy="0"/>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FB12D3-4BC7-C04A-B788-758B5F99EEC7}">
      <dsp:nvSpPr>
        <dsp:cNvPr id="0" name=""/>
        <dsp:cNvSpPr/>
      </dsp:nvSpPr>
      <dsp:spPr>
        <a:xfrm rot="5400000">
          <a:off x="3351015" y="3139169"/>
          <a:ext cx="1094157" cy="835481"/>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49536C9-7FB6-724A-B123-8B22AB3E86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875E959-C4A8-1744-B5C4-2EECAC97F1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E6346E-4AEB-6D48-BDDB-40D9C60D0AB1}" type="datetimeFigureOut">
              <a:rPr lang="fr-FR" smtClean="0"/>
              <a:t>18/02/2020</a:t>
            </a:fld>
            <a:endParaRPr lang="fr-FR"/>
          </a:p>
        </p:txBody>
      </p:sp>
      <p:sp>
        <p:nvSpPr>
          <p:cNvPr id="4" name="Espace réservé du pied de page 3">
            <a:extLst>
              <a:ext uri="{FF2B5EF4-FFF2-40B4-BE49-F238E27FC236}">
                <a16:creationId xmlns:a16="http://schemas.microsoft.com/office/drawing/2014/main" id="{C0A14217-C004-A440-8585-D50DBFF730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4CE6A47F-D38A-714C-996F-A80F8D81EE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762F34-67B6-014A-B0A0-F161E73A5B7E}" type="slidenum">
              <a:rPr lang="fr-FR" smtClean="0"/>
              <a:t>‹N°›</a:t>
            </a:fld>
            <a:endParaRPr lang="fr-FR"/>
          </a:p>
        </p:txBody>
      </p:sp>
    </p:spTree>
    <p:extLst>
      <p:ext uri="{BB962C8B-B14F-4D97-AF65-F5344CB8AC3E}">
        <p14:creationId xmlns:p14="http://schemas.microsoft.com/office/powerpoint/2010/main" val="982484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F3E80-EC2A-4846-8404-38BFF8DB51BE}" type="datetimeFigureOut">
              <a:rPr lang="fr-FR" smtClean="0"/>
              <a:t>18/02/2020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4C662-5243-1843-948C-86FBB1729571}" type="slidenum">
              <a:rPr lang="fr-FR" smtClean="0"/>
              <a:t>‹N°›</a:t>
            </a:fld>
            <a:endParaRPr lang="fr-FR"/>
          </a:p>
        </p:txBody>
      </p:sp>
    </p:spTree>
    <p:extLst>
      <p:ext uri="{BB962C8B-B14F-4D97-AF65-F5344CB8AC3E}">
        <p14:creationId xmlns:p14="http://schemas.microsoft.com/office/powerpoint/2010/main" val="2398116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tif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9F2801C-7B6B-4967-B184-C25EA2182E46}"/>
              </a:ext>
            </a:extLst>
          </p:cNvPr>
          <p:cNvPicPr>
            <a:picLocks noChangeAspect="1"/>
          </p:cNvPicPr>
          <p:nvPr userDrawn="1"/>
        </p:nvPicPr>
        <p:blipFill rotWithShape="1">
          <a:blip r:embed="rId3"/>
          <a:srcRect l="285" t="-1" b="15820"/>
          <a:stretch/>
        </p:blipFill>
        <p:spPr>
          <a:xfrm>
            <a:off x="6730" y="0"/>
            <a:ext cx="12185269" cy="6858000"/>
          </a:xfrm>
          <a:prstGeom prst="rect">
            <a:avLst/>
          </a:prstGeom>
        </p:spPr>
      </p:pic>
      <p:sp>
        <p:nvSpPr>
          <p:cNvPr id="10" name="Rectangle 9">
            <a:extLst>
              <a:ext uri="{FF2B5EF4-FFF2-40B4-BE49-F238E27FC236}">
                <a16:creationId xmlns:a16="http://schemas.microsoft.com/office/drawing/2014/main" id="{3C342035-3EA1-F043-8CBA-95B01AC68CCC}"/>
              </a:ext>
            </a:extLst>
          </p:cNvPr>
          <p:cNvSpPr/>
          <p:nvPr userDrawn="1"/>
        </p:nvSpPr>
        <p:spPr>
          <a:xfrm>
            <a:off x="-1" y="0"/>
            <a:ext cx="3082565"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dirty="0"/>
          </a:p>
        </p:txBody>
      </p:sp>
      <p:sp>
        <p:nvSpPr>
          <p:cNvPr id="2" name="Title 1"/>
          <p:cNvSpPr>
            <a:spLocks noGrp="1"/>
          </p:cNvSpPr>
          <p:nvPr>
            <p:ph type="ctrTitle" hasCustomPrompt="1"/>
          </p:nvPr>
        </p:nvSpPr>
        <p:spPr>
          <a:xfrm>
            <a:off x="0" y="4189153"/>
            <a:ext cx="12192000" cy="1137684"/>
          </a:xfrm>
          <a:prstGeom prst="rect">
            <a:avLst/>
          </a:prstGeo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dirty="0"/>
              <a:t>Titre de l’étude</a:t>
            </a:r>
            <a:endParaRPr lang="en-US" dirty="0"/>
          </a:p>
        </p:txBody>
      </p:sp>
      <p:sp>
        <p:nvSpPr>
          <p:cNvPr id="12" name="Espace réservé du texte 11">
            <a:extLst>
              <a:ext uri="{FF2B5EF4-FFF2-40B4-BE49-F238E27FC236}">
                <a16:creationId xmlns:a16="http://schemas.microsoft.com/office/drawing/2014/main" id="{8B619AC5-7A04-8348-AAD6-8EE490585B43}"/>
              </a:ext>
            </a:extLst>
          </p:cNvPr>
          <p:cNvSpPr>
            <a:spLocks noGrp="1"/>
          </p:cNvSpPr>
          <p:nvPr>
            <p:ph type="body" sz="quarter" idx="13" hasCustomPrompt="1"/>
          </p:nvPr>
        </p:nvSpPr>
        <p:spPr>
          <a:xfrm>
            <a:off x="212282" y="2299515"/>
            <a:ext cx="2127250" cy="369333"/>
          </a:xfrm>
          <a:prstGeom prst="rect">
            <a:avLst/>
          </a:prstGeom>
        </p:spPr>
        <p:txBody>
          <a:bodyPr/>
          <a:lstStyle>
            <a:lvl1pPr marL="0" indent="0">
              <a:buNone/>
              <a:defRPr>
                <a:latin typeface="Baskerville" panose="02020502070401020303" pitchFamily="18" charset="0"/>
                <a:ea typeface="Baskerville" panose="02020502070401020303" pitchFamily="18" charset="0"/>
                <a:cs typeface="Futura Medium" panose="020B0602020204020303" pitchFamily="34" charset="-79"/>
              </a:defRPr>
            </a:lvl1pPr>
          </a:lstStyle>
          <a:p>
            <a:r>
              <a:rPr lang="fr-FR" dirty="0"/>
              <a:t>Prénom NOM</a:t>
            </a:r>
          </a:p>
          <a:p>
            <a:endParaRPr lang="fr-FR" dirty="0"/>
          </a:p>
        </p:txBody>
      </p:sp>
      <p:sp>
        <p:nvSpPr>
          <p:cNvPr id="13" name="ZoneTexte 12">
            <a:extLst>
              <a:ext uri="{FF2B5EF4-FFF2-40B4-BE49-F238E27FC236}">
                <a16:creationId xmlns:a16="http://schemas.microsoft.com/office/drawing/2014/main" id="{9F5876F5-48C6-364F-B955-65F51B22D10B}"/>
              </a:ext>
            </a:extLst>
          </p:cNvPr>
          <p:cNvSpPr txBox="1"/>
          <p:nvPr userDrawn="1"/>
        </p:nvSpPr>
        <p:spPr>
          <a:xfrm>
            <a:off x="212282" y="1930183"/>
            <a:ext cx="2127250" cy="369332"/>
          </a:xfrm>
          <a:prstGeom prst="rect">
            <a:avLst/>
          </a:prstGeom>
          <a:noFill/>
        </p:spPr>
        <p:txBody>
          <a:bodyPr wrap="square" rtlCol="0">
            <a:spAutoFit/>
          </a:bodyPr>
          <a:lstStyle/>
          <a:p>
            <a:r>
              <a:rPr lang="fr-FR" dirty="0"/>
              <a:t>CONTACT :</a:t>
            </a:r>
          </a:p>
        </p:txBody>
      </p:sp>
      <p:sp>
        <p:nvSpPr>
          <p:cNvPr id="14" name="Espace réservé du texte 11">
            <a:extLst>
              <a:ext uri="{FF2B5EF4-FFF2-40B4-BE49-F238E27FC236}">
                <a16:creationId xmlns:a16="http://schemas.microsoft.com/office/drawing/2014/main" id="{3E4A26C1-1B0D-3248-BB0D-B7B1204D3F1D}"/>
              </a:ext>
            </a:extLst>
          </p:cNvPr>
          <p:cNvSpPr>
            <a:spLocks noGrp="1"/>
          </p:cNvSpPr>
          <p:nvPr>
            <p:ph type="body" sz="quarter" idx="14" hasCustomPrompt="1"/>
          </p:nvPr>
        </p:nvSpPr>
        <p:spPr>
          <a:xfrm>
            <a:off x="212282" y="2866675"/>
            <a:ext cx="2127250" cy="369333"/>
          </a:xfrm>
          <a:prstGeom prst="rect">
            <a:avLst/>
          </a:prstGeom>
        </p:spPr>
        <p:txBody>
          <a:bodyPr/>
          <a:lstStyle>
            <a:lvl1pPr marL="0" indent="0">
              <a:buNone/>
              <a:defRPr>
                <a:latin typeface="Baskerville" panose="02020502070401020303" pitchFamily="18" charset="0"/>
                <a:ea typeface="Baskerville" panose="02020502070401020303" pitchFamily="18" charset="0"/>
                <a:cs typeface="Futura Medium" panose="020B0602020204020303" pitchFamily="34" charset="-79"/>
              </a:defRPr>
            </a:lvl1pPr>
          </a:lstStyle>
          <a:p>
            <a:r>
              <a:rPr lang="fr-FR" dirty="0"/>
              <a:t>Chef de projet</a:t>
            </a:r>
          </a:p>
        </p:txBody>
      </p:sp>
      <p:sp>
        <p:nvSpPr>
          <p:cNvPr id="15" name="Espace réservé du texte 11">
            <a:extLst>
              <a:ext uri="{FF2B5EF4-FFF2-40B4-BE49-F238E27FC236}">
                <a16:creationId xmlns:a16="http://schemas.microsoft.com/office/drawing/2014/main" id="{7E6ED2BD-1B7C-DB4A-A29B-E7064896C3E6}"/>
              </a:ext>
            </a:extLst>
          </p:cNvPr>
          <p:cNvSpPr>
            <a:spLocks noGrp="1"/>
          </p:cNvSpPr>
          <p:nvPr>
            <p:ph type="body" sz="quarter" idx="15" hasCustomPrompt="1"/>
          </p:nvPr>
        </p:nvSpPr>
        <p:spPr>
          <a:xfrm>
            <a:off x="197745" y="3236008"/>
            <a:ext cx="2785442" cy="369333"/>
          </a:xfrm>
          <a:prstGeom prst="rect">
            <a:avLst/>
          </a:prstGeom>
        </p:spPr>
        <p:txBody>
          <a:bodyPr/>
          <a:lstStyle>
            <a:lvl1pPr marL="0" indent="0">
              <a:buNone/>
              <a:defRPr sz="1400">
                <a:latin typeface="Baskerville" panose="02020502070401020303" pitchFamily="18" charset="0"/>
                <a:ea typeface="Baskerville" panose="02020502070401020303" pitchFamily="18" charset="0"/>
                <a:cs typeface="Futura Medium" panose="020B0602020204020303" pitchFamily="34" charset="-79"/>
              </a:defRPr>
            </a:lvl1pPr>
          </a:lstStyle>
          <a:p>
            <a:r>
              <a:rPr lang="fr-FR" dirty="0" err="1"/>
              <a:t>prenom.nom</a:t>
            </a:r>
            <a:r>
              <a:rPr lang="fr-FR" dirty="0"/>
              <a:t> @polytechnique.edu</a:t>
            </a:r>
          </a:p>
          <a:p>
            <a:endParaRPr lang="fr-FR" dirty="0"/>
          </a:p>
        </p:txBody>
      </p:sp>
      <p:sp>
        <p:nvSpPr>
          <p:cNvPr id="17" name="Espace réservé du texte 11">
            <a:extLst>
              <a:ext uri="{FF2B5EF4-FFF2-40B4-BE49-F238E27FC236}">
                <a16:creationId xmlns:a16="http://schemas.microsoft.com/office/drawing/2014/main" id="{8464C59B-42F1-5846-9A87-7585E24F3E37}"/>
              </a:ext>
            </a:extLst>
          </p:cNvPr>
          <p:cNvSpPr>
            <a:spLocks noGrp="1"/>
          </p:cNvSpPr>
          <p:nvPr>
            <p:ph type="body" sz="quarter" idx="16" hasCustomPrompt="1"/>
          </p:nvPr>
        </p:nvSpPr>
        <p:spPr>
          <a:xfrm>
            <a:off x="197745" y="3611339"/>
            <a:ext cx="2127250" cy="369333"/>
          </a:xfrm>
          <a:prstGeom prst="rect">
            <a:avLst/>
          </a:prstGeom>
        </p:spPr>
        <p:txBody>
          <a:bodyPr/>
          <a:lstStyle>
            <a:lvl1pPr marL="0" indent="0">
              <a:buNone/>
              <a:defRPr sz="1400">
                <a:latin typeface="Baskerville" panose="02020502070401020303" pitchFamily="18" charset="0"/>
                <a:ea typeface="Baskerville" panose="02020502070401020303" pitchFamily="18" charset="0"/>
                <a:cs typeface="Futura Medium" panose="020B0602020204020303" pitchFamily="34" charset="-79"/>
              </a:defRPr>
            </a:lvl1pPr>
          </a:lstStyle>
          <a:p>
            <a:r>
              <a:rPr lang="fr-FR" dirty="0"/>
              <a:t>tel</a:t>
            </a:r>
          </a:p>
          <a:p>
            <a:endParaRPr lang="fr-FR" dirty="0"/>
          </a:p>
        </p:txBody>
      </p:sp>
      <p:pic>
        <p:nvPicPr>
          <p:cNvPr id="20" name="Image 19">
            <a:extLst>
              <a:ext uri="{FF2B5EF4-FFF2-40B4-BE49-F238E27FC236}">
                <a16:creationId xmlns:a16="http://schemas.microsoft.com/office/drawing/2014/main" id="{48375493-D2C9-1540-A63E-24A16689887A}"/>
              </a:ext>
            </a:extLst>
          </p:cNvPr>
          <p:cNvPicPr>
            <a:picLocks noChangeAspect="1"/>
          </p:cNvPicPr>
          <p:nvPr userDrawn="1"/>
        </p:nvPicPr>
        <p:blipFill>
          <a:blip r:embed="rId4"/>
          <a:stretch>
            <a:fillRect/>
          </a:stretch>
        </p:blipFill>
        <p:spPr>
          <a:xfrm>
            <a:off x="0" y="66098"/>
            <a:ext cx="2579891" cy="1754326"/>
          </a:xfrm>
          <a:prstGeom prst="rect">
            <a:avLst/>
          </a:prstGeom>
        </p:spPr>
      </p:pic>
      <p:sp>
        <p:nvSpPr>
          <p:cNvPr id="21" name="Espace réservé du texte 11">
            <a:extLst>
              <a:ext uri="{FF2B5EF4-FFF2-40B4-BE49-F238E27FC236}">
                <a16:creationId xmlns:a16="http://schemas.microsoft.com/office/drawing/2014/main" id="{B3CF341A-0945-5A4F-AC82-9E82749B8674}"/>
              </a:ext>
            </a:extLst>
          </p:cNvPr>
          <p:cNvSpPr>
            <a:spLocks noGrp="1"/>
          </p:cNvSpPr>
          <p:nvPr>
            <p:ph type="body" sz="quarter" idx="17" hasCustomPrompt="1"/>
          </p:nvPr>
        </p:nvSpPr>
        <p:spPr>
          <a:xfrm>
            <a:off x="212282" y="5719984"/>
            <a:ext cx="2127250" cy="914675"/>
          </a:xfrm>
          <a:prstGeom prst="rect">
            <a:avLst/>
          </a:prstGeom>
        </p:spPr>
        <p:txBody>
          <a:bodyPr/>
          <a:lstStyle>
            <a:lvl1pPr marL="0" indent="0">
              <a:buNone/>
              <a:defRPr>
                <a:latin typeface="Baskerville" panose="02020502070401020303" pitchFamily="18" charset="0"/>
                <a:ea typeface="Baskerville" panose="02020502070401020303" pitchFamily="18" charset="0"/>
                <a:cs typeface="Futura Medium" panose="020B0602020204020303" pitchFamily="34" charset="-79"/>
              </a:defRPr>
            </a:lvl1pPr>
          </a:lstStyle>
          <a:p>
            <a:r>
              <a:rPr lang="fr-FR" dirty="0"/>
              <a:t>Référence </a:t>
            </a:r>
            <a:br>
              <a:rPr lang="fr-FR" dirty="0"/>
            </a:br>
            <a:r>
              <a:rPr lang="fr-FR" dirty="0"/>
              <a:t>(19.XX-CE.YY) </a:t>
            </a:r>
          </a:p>
          <a:p>
            <a:endParaRPr lang="fr-FR" dirty="0"/>
          </a:p>
        </p:txBody>
      </p:sp>
      <p:sp>
        <p:nvSpPr>
          <p:cNvPr id="22" name="ZoneTexte 21">
            <a:extLst>
              <a:ext uri="{FF2B5EF4-FFF2-40B4-BE49-F238E27FC236}">
                <a16:creationId xmlns:a16="http://schemas.microsoft.com/office/drawing/2014/main" id="{59FB3C2C-B676-4549-8057-CB5C5EA6ABD1}"/>
              </a:ext>
            </a:extLst>
          </p:cNvPr>
          <p:cNvSpPr txBox="1"/>
          <p:nvPr userDrawn="1"/>
        </p:nvSpPr>
        <p:spPr>
          <a:xfrm>
            <a:off x="197745" y="5382218"/>
            <a:ext cx="2127250" cy="369332"/>
          </a:xfrm>
          <a:prstGeom prst="rect">
            <a:avLst/>
          </a:prstGeom>
          <a:noFill/>
        </p:spPr>
        <p:txBody>
          <a:bodyPr wrap="square" rtlCol="0">
            <a:spAutoFit/>
          </a:bodyPr>
          <a:lstStyle/>
          <a:p>
            <a:r>
              <a:rPr lang="fr-FR" dirty="0"/>
              <a:t>Convention d’Étude</a:t>
            </a:r>
          </a:p>
        </p:txBody>
      </p:sp>
      <p:sp>
        <p:nvSpPr>
          <p:cNvPr id="24" name="ZoneTexte 23">
            <a:extLst>
              <a:ext uri="{FF2B5EF4-FFF2-40B4-BE49-F238E27FC236}">
                <a16:creationId xmlns:a16="http://schemas.microsoft.com/office/drawing/2014/main" id="{CA6540DE-189D-324D-8D2D-9487CADD1F32}"/>
              </a:ext>
            </a:extLst>
          </p:cNvPr>
          <p:cNvSpPr txBox="1"/>
          <p:nvPr userDrawn="1"/>
        </p:nvSpPr>
        <p:spPr>
          <a:xfrm>
            <a:off x="8425070" y="6177321"/>
            <a:ext cx="3766930" cy="861774"/>
          </a:xfrm>
          <a:prstGeom prst="rect">
            <a:avLst/>
          </a:prstGeom>
          <a:noFill/>
        </p:spPr>
        <p:txBody>
          <a:bodyPr wrap="square" rtlCol="0">
            <a:spAutoFit/>
          </a:bodyPr>
          <a:lstStyle/>
          <a:p>
            <a:pPr algn="r"/>
            <a:r>
              <a:rPr lang="fr-FR" altLang="fr-FR" sz="800" noProof="1">
                <a:solidFill>
                  <a:schemeClr val="bg1"/>
                </a:solidFill>
                <a:latin typeface="Baskerville" panose="02020502070401020303" pitchFamily="18" charset="0"/>
                <a:ea typeface="Baskerville" panose="02020502070401020303" pitchFamily="18" charset="0"/>
                <a:cs typeface="Helvetica Neue" charset="0"/>
              </a:rPr>
              <a:t>Tous droits réservés.</a:t>
            </a:r>
          </a:p>
          <a:p>
            <a:pPr algn="r"/>
            <a:r>
              <a:rPr lang="fr-FR" altLang="fr-FR" sz="800" noProof="1">
                <a:solidFill>
                  <a:schemeClr val="bg1"/>
                </a:solidFill>
                <a:latin typeface="Baskerville" panose="02020502070401020303" pitchFamily="18" charset="0"/>
                <a:ea typeface="Baskerville" panose="02020502070401020303" pitchFamily="18" charset="0"/>
                <a:cs typeface="Helvetica Neue" charset="0"/>
              </a:rPr>
              <a:t> Ce document est la propriété de XProjets. </a:t>
            </a:r>
          </a:p>
          <a:p>
            <a:pPr algn="r"/>
            <a:r>
              <a:rPr lang="fr-FR" altLang="fr-FR" sz="800" noProof="1">
                <a:solidFill>
                  <a:schemeClr val="bg1"/>
                </a:solidFill>
                <a:latin typeface="Baskerville" panose="02020502070401020303" pitchFamily="18" charset="0"/>
                <a:ea typeface="Baskerville" panose="02020502070401020303" pitchFamily="18" charset="0"/>
                <a:cs typeface="Helvetica Neue" charset="0"/>
              </a:rPr>
              <a:t>Il ne saurait être reproduit ou communiqué en tout ou partie sans l’autorisation préalable de la Junior-Entreprise. </a:t>
            </a:r>
            <a:endParaRPr lang="fr-FR" altLang="fr-FR" sz="800" dirty="0">
              <a:solidFill>
                <a:schemeClr val="bg1"/>
              </a:solidFill>
              <a:latin typeface="Baskerville" panose="02020502070401020303" pitchFamily="18" charset="0"/>
              <a:ea typeface="Baskerville" panose="02020502070401020303" pitchFamily="18" charset="0"/>
              <a:cs typeface="Helvetica Neue" charset="0"/>
            </a:endParaRPr>
          </a:p>
          <a:p>
            <a:endParaRPr lang="fr-FR"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31456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re de section">
    <p:bg>
      <p:bgPr>
        <a:blipFill dpi="0" rotWithShape="1">
          <a:blip r:embed="rId2">
            <a:lum/>
          </a:blip>
          <a:srcRect/>
          <a:stretch>
            <a:fillRect t="-64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19AB18-11AD-C144-81D5-9F4D255C586F}"/>
              </a:ext>
            </a:extLst>
          </p:cNvPr>
          <p:cNvSpPr/>
          <p:nvPr userDrawn="1"/>
        </p:nvSpPr>
        <p:spPr>
          <a:xfrm>
            <a:off x="0" y="2967487"/>
            <a:ext cx="12192000" cy="3890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8AA9D330-992E-ED40-9AE4-D128AAB0FC0C}"/>
              </a:ext>
            </a:extLst>
          </p:cNvPr>
          <p:cNvSpPr txBox="1"/>
          <p:nvPr userDrawn="1"/>
        </p:nvSpPr>
        <p:spPr>
          <a:xfrm>
            <a:off x="0" y="6383201"/>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bg1"/>
              </a:solidFill>
              <a:latin typeface="Baskerville" panose="02020502070401020303" pitchFamily="18" charset="0"/>
              <a:ea typeface="Baskerville" panose="02020502070401020303" pitchFamily="18" charset="0"/>
            </a:endParaRPr>
          </a:p>
        </p:txBody>
      </p:sp>
      <p:sp>
        <p:nvSpPr>
          <p:cNvPr id="5" name="Rectangle 4">
            <a:extLst>
              <a:ext uri="{FF2B5EF4-FFF2-40B4-BE49-F238E27FC236}">
                <a16:creationId xmlns:a16="http://schemas.microsoft.com/office/drawing/2014/main" id="{78870FEC-F080-4DD8-8F10-F727083AACD5}"/>
              </a:ext>
            </a:extLst>
          </p:cNvPr>
          <p:cNvSpPr/>
          <p:nvPr userDrawn="1"/>
        </p:nvSpPr>
        <p:spPr>
          <a:xfrm>
            <a:off x="2187520" y="2132981"/>
            <a:ext cx="7816959" cy="16690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800" dirty="0">
                <a:solidFill>
                  <a:schemeClr val="tx1"/>
                </a:solidFill>
                <a:cs typeface="Futura Medium" panose="020B0602020204020303"/>
              </a:rPr>
              <a:t>BUDGET ET PLANNING</a:t>
            </a:r>
          </a:p>
        </p:txBody>
      </p:sp>
      <p:sp>
        <p:nvSpPr>
          <p:cNvPr id="10" name="ZoneTexte 9">
            <a:extLst>
              <a:ext uri="{FF2B5EF4-FFF2-40B4-BE49-F238E27FC236}">
                <a16:creationId xmlns:a16="http://schemas.microsoft.com/office/drawing/2014/main" id="{4C6D8A96-C23F-4D38-9B4C-A17FA491A014}"/>
              </a:ext>
            </a:extLst>
          </p:cNvPr>
          <p:cNvSpPr txBox="1"/>
          <p:nvPr userDrawn="1"/>
        </p:nvSpPr>
        <p:spPr>
          <a:xfrm>
            <a:off x="3063894" y="4075179"/>
            <a:ext cx="6064210" cy="400110"/>
          </a:xfrm>
          <a:prstGeom prst="rect">
            <a:avLst/>
          </a:prstGeom>
          <a:noFill/>
        </p:spPr>
        <p:txBody>
          <a:bodyPr wrap="square" rtlCol="0">
            <a:spAutoFit/>
          </a:bodyPr>
          <a:lstStyle/>
          <a:p>
            <a:pPr marL="0" lvl="0" indent="0" algn="ctr" defTabSz="914400" rtl="0" eaLnBrk="1" latinLnBrk="0" hangingPunct="1">
              <a:lnSpc>
                <a:spcPct val="100000"/>
              </a:lnSpc>
              <a:spcBef>
                <a:spcPts val="1000"/>
              </a:spcBef>
              <a:buClr>
                <a:schemeClr val="accent2"/>
              </a:buClr>
              <a:buFont typeface="Arial" panose="020B0604020202020204" pitchFamily="34" charset="0"/>
              <a:buNone/>
            </a:pPr>
            <a:r>
              <a:rPr lang="fr-FR" sz="2000" kern="1200" dirty="0">
                <a:solidFill>
                  <a:schemeClr val="bg1">
                    <a:lumMod val="85000"/>
                  </a:schemeClr>
                </a:solidFill>
                <a:latin typeface="Baskerville" panose="02020502070401020303" pitchFamily="18" charset="0"/>
                <a:cs typeface="+mn-cs"/>
              </a:rPr>
              <a:t>L’offre que nous vous proposons et dans quels délais.</a:t>
            </a:r>
          </a:p>
        </p:txBody>
      </p:sp>
    </p:spTree>
    <p:extLst>
      <p:ext uri="{BB962C8B-B14F-4D97-AF65-F5344CB8AC3E}">
        <p14:creationId xmlns:p14="http://schemas.microsoft.com/office/powerpoint/2010/main" val="49074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lannin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B77A91B-3136-4A4E-9D04-A14BB14C11B9}"/>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9" name="Rectangle 8">
            <a:extLst>
              <a:ext uri="{FF2B5EF4-FFF2-40B4-BE49-F238E27FC236}">
                <a16:creationId xmlns:a16="http://schemas.microsoft.com/office/drawing/2014/main" id="{FD2D536F-D8CF-9E4C-B6B2-A01D4ABAEB68}"/>
              </a:ext>
            </a:extLst>
          </p:cNvPr>
          <p:cNvSpPr/>
          <p:nvPr userDrawn="1"/>
        </p:nvSpPr>
        <p:spPr>
          <a:xfrm>
            <a:off x="1280849" y="671539"/>
            <a:ext cx="9630302" cy="102211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fr-FR" sz="1600" kern="1200" dirty="0">
                <a:solidFill>
                  <a:schemeClr val="bg1">
                    <a:lumMod val="50000"/>
                  </a:schemeClr>
                </a:solidFill>
                <a:effectLst/>
                <a:latin typeface="Baskerville" panose="02020502070401020303" pitchFamily="18" charset="0"/>
                <a:ea typeface="Baskerville" panose="02020502070401020303" pitchFamily="18" charset="0"/>
                <a:cs typeface="+mn-cs"/>
              </a:rPr>
              <a:t>La mission commence à la date de signature de la présente Convention sous réserve que le client ait fourni tous les éventuels documents et matériels nécessaires à son commencement et à sa réalisation demandés par XProjets. Ces derniers sont précisés dans le cahier des charges. </a:t>
            </a:r>
          </a:p>
        </p:txBody>
      </p:sp>
      <p:sp>
        <p:nvSpPr>
          <p:cNvPr id="7" name="Espace réservé du tableau 6">
            <a:extLst>
              <a:ext uri="{FF2B5EF4-FFF2-40B4-BE49-F238E27FC236}">
                <a16:creationId xmlns:a16="http://schemas.microsoft.com/office/drawing/2014/main" id="{13B7F7FE-FD1C-6640-A4D2-02E1CBA70C16}"/>
              </a:ext>
            </a:extLst>
          </p:cNvPr>
          <p:cNvSpPr>
            <a:spLocks noGrp="1"/>
          </p:cNvSpPr>
          <p:nvPr>
            <p:ph type="tbl" sz="quarter" idx="11"/>
          </p:nvPr>
        </p:nvSpPr>
        <p:spPr>
          <a:xfrm>
            <a:off x="614623" y="1959428"/>
            <a:ext cx="10996815" cy="4149947"/>
          </a:xfrm>
          <a:prstGeom prst="rect">
            <a:avLst/>
          </a:prstGeom>
        </p:spPr>
        <p:txBody>
          <a:bodyPr/>
          <a:lstStyle/>
          <a:p>
            <a:endParaRPr lang="fr-FR"/>
          </a:p>
        </p:txBody>
      </p:sp>
      <p:sp>
        <p:nvSpPr>
          <p:cNvPr id="8" name="Trapèze 7">
            <a:extLst>
              <a:ext uri="{FF2B5EF4-FFF2-40B4-BE49-F238E27FC236}">
                <a16:creationId xmlns:a16="http://schemas.microsoft.com/office/drawing/2014/main" id="{3895FF40-772F-4053-8AE4-DBBADD2907E1}"/>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25E0F705-A9A6-4323-9DA3-2454FF56BFC6}"/>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PLANNING</a:t>
            </a:r>
          </a:p>
        </p:txBody>
      </p:sp>
      <p:sp>
        <p:nvSpPr>
          <p:cNvPr id="11" name="Espace réservé du texte 5">
            <a:extLst>
              <a:ext uri="{FF2B5EF4-FFF2-40B4-BE49-F238E27FC236}">
                <a16:creationId xmlns:a16="http://schemas.microsoft.com/office/drawing/2014/main" id="{5C8407D2-9182-442C-81D9-043EAD14C178}"/>
              </a:ext>
            </a:extLst>
          </p:cNvPr>
          <p:cNvSpPr>
            <a:spLocks noGrp="1"/>
          </p:cNvSpPr>
          <p:nvPr>
            <p:ph type="body" sz="quarter" idx="18" hasCustomPrompt="1"/>
          </p:nvPr>
        </p:nvSpPr>
        <p:spPr>
          <a:xfrm>
            <a:off x="6218401" y="5486526"/>
            <a:ext cx="2003816" cy="501667"/>
          </a:xfrm>
          <a:prstGeom prst="rect">
            <a:avLst/>
          </a:prstGeom>
          <a:solidFill>
            <a:schemeClr val="accent3">
              <a:lumMod val="20000"/>
              <a:lumOff val="80000"/>
            </a:schemeClr>
          </a:solidFill>
          <a:ln>
            <a:noFill/>
          </a:ln>
        </p:spPr>
        <p:txBody>
          <a:bodyPr anchor="ctr"/>
          <a:lstStyle>
            <a:lvl1pPr marL="0" indent="0" algn="ctr">
              <a:buNone/>
              <a:defRPr sz="1400" b="1">
                <a:solidFill>
                  <a:schemeClr val="tx1"/>
                </a:solidFill>
                <a:latin typeface="Libre Baskerville" panose="02000000000000000000" pitchFamily="50" charset="0"/>
              </a:defRPr>
            </a:lvl1pPr>
          </a:lstStyle>
          <a:p>
            <a:pPr lvl="0"/>
            <a:r>
              <a:rPr lang="fr-FR" dirty="0"/>
              <a:t>Nom du livrable intermédiaire</a:t>
            </a:r>
          </a:p>
        </p:txBody>
      </p:sp>
    </p:spTree>
    <p:extLst>
      <p:ext uri="{BB962C8B-B14F-4D97-AF65-F5344CB8AC3E}">
        <p14:creationId xmlns:p14="http://schemas.microsoft.com/office/powerpoint/2010/main" val="2528458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udget">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EF3A21DB-0E6C-E449-B349-5AC264D4C1F7}"/>
              </a:ext>
            </a:extLst>
          </p:cNvPr>
          <p:cNvPicPr>
            <a:picLocks noChangeAspect="1"/>
          </p:cNvPicPr>
          <p:nvPr userDrawn="1"/>
        </p:nvPicPr>
        <p:blipFill rotWithShape="1">
          <a:blip r:embed="rId2">
            <a:alphaModFix amt="35000"/>
            <a:extLst>
              <a:ext uri="{BEBA8EAE-BF5A-486C-A8C5-ECC9F3942E4B}">
                <a14:imgProps xmlns:a14="http://schemas.microsoft.com/office/drawing/2010/main">
                  <a14:imgLayer r:embed="rId3">
                    <a14:imgEffect>
                      <a14:artisticPhotocopy/>
                    </a14:imgEffect>
                    <a14:imgEffect>
                      <a14:saturation sat="33000"/>
                    </a14:imgEffect>
                    <a14:imgEffect>
                      <a14:brightnessContrast contrast="-1000"/>
                    </a14:imgEffect>
                  </a14:imgLayer>
                </a14:imgProps>
              </a:ext>
            </a:extLst>
          </a:blip>
          <a:stretch/>
        </p:blipFill>
        <p:spPr>
          <a:xfrm>
            <a:off x="-2180872" y="715002"/>
            <a:ext cx="7751285" cy="5270874"/>
          </a:xfrm>
          <a:prstGeom prst="rect">
            <a:avLst/>
          </a:prstGeom>
          <a:noFill/>
        </p:spPr>
      </p:pic>
      <p:sp>
        <p:nvSpPr>
          <p:cNvPr id="5" name="ZoneTexte 4">
            <a:extLst>
              <a:ext uri="{FF2B5EF4-FFF2-40B4-BE49-F238E27FC236}">
                <a16:creationId xmlns:a16="http://schemas.microsoft.com/office/drawing/2014/main" id="{8B77A91B-3136-4A4E-9D04-A14BB14C11B9}"/>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12" name="Espace réservé du tableau 11">
            <a:extLst>
              <a:ext uri="{FF2B5EF4-FFF2-40B4-BE49-F238E27FC236}">
                <a16:creationId xmlns:a16="http://schemas.microsoft.com/office/drawing/2014/main" id="{D57D6BB7-94B8-3D47-815F-5E2C171AE0B3}"/>
              </a:ext>
            </a:extLst>
          </p:cNvPr>
          <p:cNvSpPr>
            <a:spLocks noGrp="1"/>
          </p:cNvSpPr>
          <p:nvPr>
            <p:ph type="tbl" sz="quarter" idx="17" hasCustomPrompt="1"/>
          </p:nvPr>
        </p:nvSpPr>
        <p:spPr>
          <a:xfrm>
            <a:off x="1694771" y="945133"/>
            <a:ext cx="10822643" cy="4030468"/>
          </a:xfrm>
          <a:prstGeom prst="rect">
            <a:avLst/>
          </a:prstGeom>
        </p:spPr>
        <p:txBody>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fr-FR" sz="1600" smtClean="0">
                <a:effectLst/>
              </a:defRPr>
            </a:lvl1pPr>
          </a:lstStyle>
          <a:p>
            <a:r>
              <a:rPr lang="fr-FR" dirty="0"/>
              <a:t>Ajouter ou enlever des lignes en fonction des phases définies dans la méthodologie. Si deux phases correspondent aux mêmes JEH, il faut les regrouper dans ce tableau. </a:t>
            </a:r>
          </a:p>
        </p:txBody>
      </p:sp>
      <p:sp>
        <p:nvSpPr>
          <p:cNvPr id="8" name="Trapèze 7">
            <a:extLst>
              <a:ext uri="{FF2B5EF4-FFF2-40B4-BE49-F238E27FC236}">
                <a16:creationId xmlns:a16="http://schemas.microsoft.com/office/drawing/2014/main" id="{9195758D-2E44-4787-BB43-0766420A6727}"/>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9" name="ZoneTexte 8">
            <a:extLst>
              <a:ext uri="{FF2B5EF4-FFF2-40B4-BE49-F238E27FC236}">
                <a16:creationId xmlns:a16="http://schemas.microsoft.com/office/drawing/2014/main" id="{81DD5653-3066-489D-9A83-CE17A5EBB77B}"/>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BUDGET</a:t>
            </a:r>
          </a:p>
        </p:txBody>
      </p:sp>
      <p:sp>
        <p:nvSpPr>
          <p:cNvPr id="11" name="Espace réservé du contenu 32">
            <a:extLst>
              <a:ext uri="{FF2B5EF4-FFF2-40B4-BE49-F238E27FC236}">
                <a16:creationId xmlns:a16="http://schemas.microsoft.com/office/drawing/2014/main" id="{DA2C2211-B8E6-4B4C-86B1-1584EBDDC2F5}"/>
              </a:ext>
            </a:extLst>
          </p:cNvPr>
          <p:cNvSpPr>
            <a:spLocks noGrp="1"/>
          </p:cNvSpPr>
          <p:nvPr>
            <p:ph sz="quarter" idx="23" hasCustomPrompt="1"/>
          </p:nvPr>
        </p:nvSpPr>
        <p:spPr>
          <a:xfrm>
            <a:off x="4207950" y="6051470"/>
            <a:ext cx="3113489" cy="749312"/>
          </a:xfrm>
          <a:prstGeom prst="rect">
            <a:avLst/>
          </a:prstGeom>
          <a:solidFill>
            <a:schemeClr val="accent1"/>
          </a:solidFill>
          <a:ln>
            <a:noFill/>
          </a:ln>
        </p:spPr>
        <p:txBody>
          <a:bodyPr/>
          <a:lstStyle>
            <a:lvl1pPr marL="0" indent="0" algn="ctr">
              <a:buNone/>
              <a:defRPr sz="1400">
                <a:latin typeface="Muli" panose="02000303000000000000" pitchFamily="2" charset="0"/>
              </a:defRPr>
            </a:lvl1pPr>
          </a:lstStyle>
          <a:p>
            <a:pPr lvl="0"/>
            <a:r>
              <a:rPr lang="fr-FR" dirty="0"/>
              <a:t>Enlever si pas de livrable intermédiaire ET RECENTRER LE TOUT</a:t>
            </a:r>
          </a:p>
        </p:txBody>
      </p:sp>
    </p:spTree>
    <p:extLst>
      <p:ext uri="{BB962C8B-B14F-4D97-AF65-F5344CB8AC3E}">
        <p14:creationId xmlns:p14="http://schemas.microsoft.com/office/powerpoint/2010/main" val="336753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re de section">
    <p:bg>
      <p:bgPr>
        <a:blipFill dpi="0" rotWithShape="1">
          <a:blip r:embed="rId2">
            <a:lum/>
          </a:blip>
          <a:srcRect/>
          <a:stretch>
            <a:fillRect t="-64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19AB18-11AD-C144-81D5-9F4D255C586F}"/>
              </a:ext>
            </a:extLst>
          </p:cNvPr>
          <p:cNvSpPr/>
          <p:nvPr userDrawn="1"/>
        </p:nvSpPr>
        <p:spPr>
          <a:xfrm>
            <a:off x="0" y="2967487"/>
            <a:ext cx="12192000" cy="3890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8AA9D330-992E-ED40-9AE4-D128AAB0FC0C}"/>
              </a:ext>
            </a:extLst>
          </p:cNvPr>
          <p:cNvSpPr txBox="1"/>
          <p:nvPr userDrawn="1"/>
        </p:nvSpPr>
        <p:spPr>
          <a:xfrm>
            <a:off x="0" y="6383201"/>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bg1"/>
              </a:solidFill>
              <a:latin typeface="Baskerville" panose="02020502070401020303" pitchFamily="18" charset="0"/>
              <a:ea typeface="Baskerville" panose="02020502070401020303" pitchFamily="18" charset="0"/>
            </a:endParaRPr>
          </a:p>
        </p:txBody>
      </p:sp>
      <p:sp>
        <p:nvSpPr>
          <p:cNvPr id="5" name="Rectangle 4">
            <a:extLst>
              <a:ext uri="{FF2B5EF4-FFF2-40B4-BE49-F238E27FC236}">
                <a16:creationId xmlns:a16="http://schemas.microsoft.com/office/drawing/2014/main" id="{78870FEC-F080-4DD8-8F10-F727083AACD5}"/>
              </a:ext>
            </a:extLst>
          </p:cNvPr>
          <p:cNvSpPr/>
          <p:nvPr userDrawn="1"/>
        </p:nvSpPr>
        <p:spPr>
          <a:xfrm>
            <a:off x="2187520" y="2132981"/>
            <a:ext cx="7816959" cy="16690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800" dirty="0">
                <a:solidFill>
                  <a:schemeClr val="tx1"/>
                </a:solidFill>
                <a:cs typeface="Futura Medium" panose="020B0602020204020303"/>
              </a:rPr>
              <a:t>NOTRE EQUIPE</a:t>
            </a:r>
          </a:p>
        </p:txBody>
      </p:sp>
      <p:sp>
        <p:nvSpPr>
          <p:cNvPr id="10" name="ZoneTexte 9">
            <a:extLst>
              <a:ext uri="{FF2B5EF4-FFF2-40B4-BE49-F238E27FC236}">
                <a16:creationId xmlns:a16="http://schemas.microsoft.com/office/drawing/2014/main" id="{4C6D8A96-C23F-4D38-9B4C-A17FA491A014}"/>
              </a:ext>
            </a:extLst>
          </p:cNvPr>
          <p:cNvSpPr txBox="1"/>
          <p:nvPr userDrawn="1"/>
        </p:nvSpPr>
        <p:spPr>
          <a:xfrm>
            <a:off x="3314241" y="4267834"/>
            <a:ext cx="5563518" cy="400110"/>
          </a:xfrm>
          <a:prstGeom prst="rect">
            <a:avLst/>
          </a:prstGeom>
          <a:noFill/>
        </p:spPr>
        <p:txBody>
          <a:bodyPr wrap="square" rtlCol="0">
            <a:spAutoFit/>
          </a:bodyPr>
          <a:lstStyle/>
          <a:p>
            <a:pPr marL="0" lvl="0" indent="0" algn="l" defTabSz="914400" rtl="0" eaLnBrk="1" latinLnBrk="0" hangingPunct="1">
              <a:lnSpc>
                <a:spcPct val="100000"/>
              </a:lnSpc>
              <a:spcBef>
                <a:spcPts val="1000"/>
              </a:spcBef>
              <a:buClr>
                <a:schemeClr val="accent2"/>
              </a:buClr>
              <a:buFont typeface="Arial" panose="020B0604020202020204" pitchFamily="34" charset="0"/>
              <a:buNone/>
            </a:pPr>
            <a:r>
              <a:rPr lang="fr-FR" sz="2000" kern="1200" dirty="0">
                <a:solidFill>
                  <a:schemeClr val="bg1">
                    <a:lumMod val="85000"/>
                  </a:schemeClr>
                </a:solidFill>
                <a:latin typeface="Baskerville" panose="02020502070401020303" pitchFamily="18" charset="0"/>
                <a:cs typeface="+mn-cs"/>
              </a:rPr>
              <a:t>Ce qu’est XProjets et quels seront vos interlocuteurs.</a:t>
            </a:r>
          </a:p>
        </p:txBody>
      </p:sp>
    </p:spTree>
    <p:extLst>
      <p:ext uri="{BB962C8B-B14F-4D97-AF65-F5344CB8AC3E}">
        <p14:creationId xmlns:p14="http://schemas.microsoft.com/office/powerpoint/2010/main" val="248060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ésentation XP">
    <p:spTree>
      <p:nvGrpSpPr>
        <p:cNvPr id="1" name=""/>
        <p:cNvGrpSpPr/>
        <p:nvPr/>
      </p:nvGrpSpPr>
      <p:grpSpPr>
        <a:xfrm>
          <a:off x="0" y="0"/>
          <a:ext cx="0" cy="0"/>
          <a:chOff x="0" y="0"/>
          <a:chExt cx="0" cy="0"/>
        </a:xfrm>
      </p:grpSpPr>
      <p:sp>
        <p:nvSpPr>
          <p:cNvPr id="14" name="Trapèze 13">
            <a:extLst>
              <a:ext uri="{FF2B5EF4-FFF2-40B4-BE49-F238E27FC236}">
                <a16:creationId xmlns:a16="http://schemas.microsoft.com/office/drawing/2014/main" id="{4BCEFD01-7658-4B3B-8CB8-4D4FB955125B}"/>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33813F2C-F202-6E40-86C2-7D1323D917A4}"/>
              </a:ext>
            </a:extLst>
          </p:cNvPr>
          <p:cNvSpPr txBox="1"/>
          <p:nvPr userDrawn="1"/>
        </p:nvSpPr>
        <p:spPr>
          <a:xfrm>
            <a:off x="481932" y="3711155"/>
            <a:ext cx="8498289" cy="2215991"/>
          </a:xfrm>
          <a:prstGeom prst="rect">
            <a:avLst/>
          </a:prstGeom>
          <a:noFill/>
        </p:spPr>
        <p:txBody>
          <a:bodyPr wrap="square" rtlCol="0">
            <a:spAutoFit/>
          </a:bodyPr>
          <a:lstStyle/>
          <a:p>
            <a:pPr algn="just">
              <a:spcAft>
                <a:spcPts val="600"/>
              </a:spcAft>
            </a:pPr>
            <a:r>
              <a:rPr lang="fr-FR" sz="1600" dirty="0">
                <a:latin typeface="Baskerville" panose="02020502070401020303" pitchFamily="18" charset="0"/>
                <a:ea typeface="Baskerville" panose="02020502070401020303" pitchFamily="18" charset="0"/>
              </a:rPr>
              <a:t>XProjets, </a:t>
            </a:r>
            <a:r>
              <a:rPr lang="fr-FR" sz="1600" b="1" dirty="0">
                <a:latin typeface="Baskerville" panose="02020502070401020303" pitchFamily="18" charset="0"/>
                <a:ea typeface="Baskerville" panose="02020502070401020303" pitchFamily="18" charset="0"/>
              </a:rPr>
              <a:t>Junior-Entreprise de l'École polytechnique</a:t>
            </a:r>
            <a:r>
              <a:rPr lang="fr-FR" sz="1600" dirty="0">
                <a:latin typeface="Baskerville" panose="02020502070401020303" pitchFamily="18" charset="0"/>
                <a:ea typeface="Baskerville" panose="02020502070401020303" pitchFamily="18" charset="0"/>
              </a:rPr>
              <a:t>, a pour vocation de créer des passerelles entre le monde de l'entreprise et les étudiants de l'École. </a:t>
            </a:r>
          </a:p>
          <a:p>
            <a:pPr algn="just">
              <a:spcAft>
                <a:spcPts val="600"/>
              </a:spcAft>
            </a:pPr>
            <a:r>
              <a:rPr lang="fr-FR" sz="1600" dirty="0">
                <a:latin typeface="Baskerville" panose="02020502070401020303" pitchFamily="18" charset="0"/>
                <a:ea typeface="Baskerville" panose="02020502070401020303" pitchFamily="18" charset="0"/>
              </a:rPr>
              <a:t>À ses clients, XProjets propose la réalisation </a:t>
            </a:r>
            <a:r>
              <a:rPr lang="fr-FR" sz="1600" b="0" dirty="0">
                <a:latin typeface="Baskerville" panose="02020502070401020303" pitchFamily="18" charset="0"/>
                <a:ea typeface="Baskerville" panose="02020502070401020303" pitchFamily="18" charset="0"/>
              </a:rPr>
              <a:t>d'</a:t>
            </a:r>
            <a:r>
              <a:rPr lang="fr-FR" sz="1600" b="1" dirty="0">
                <a:latin typeface="Baskerville" panose="02020502070401020303" pitchFamily="18" charset="0"/>
                <a:ea typeface="Baskerville" panose="02020502070401020303" pitchFamily="18" charset="0"/>
              </a:rPr>
              <a:t>études scientifiques et techniques </a:t>
            </a:r>
            <a:r>
              <a:rPr lang="fr-FR" sz="1600" dirty="0">
                <a:latin typeface="Baskerville" panose="02020502070401020303" pitchFamily="18" charset="0"/>
                <a:ea typeface="Baskerville" panose="02020502070401020303" pitchFamily="18" charset="0"/>
              </a:rPr>
              <a:t>qui, à l'image de la formation polytechnicienne, sont d'un haut niveau intellectuel et couvrent de nombreux domaines de compétences. Elle donne ainsi accès à un potentiel humain de près de </a:t>
            </a:r>
            <a:r>
              <a:rPr lang="fr-FR" sz="1600" b="1" dirty="0">
                <a:latin typeface="Baskerville" panose="02020502070401020303" pitchFamily="18" charset="0"/>
                <a:ea typeface="Baskerville" panose="02020502070401020303" pitchFamily="18" charset="0"/>
              </a:rPr>
              <a:t>1500 étudiants</a:t>
            </a:r>
            <a:r>
              <a:rPr lang="fr-FR" sz="1600" dirty="0">
                <a:latin typeface="Baskerville" panose="02020502070401020303" pitchFamily="18" charset="0"/>
                <a:ea typeface="Baskerville" panose="02020502070401020303" pitchFamily="18" charset="0"/>
              </a:rPr>
              <a:t>, </a:t>
            </a:r>
          </a:p>
          <a:p>
            <a:pPr algn="just">
              <a:spcAft>
                <a:spcPts val="600"/>
              </a:spcAft>
            </a:pPr>
            <a:r>
              <a:rPr lang="fr-FR" sz="1600" dirty="0">
                <a:latin typeface="Baskerville" panose="02020502070401020303" pitchFamily="18" charset="0"/>
                <a:ea typeface="Baskerville" panose="02020502070401020303" pitchFamily="18" charset="0"/>
              </a:rPr>
              <a:t>Aux étudiants de l'École, XProjets offre la possibilité de </a:t>
            </a:r>
            <a:r>
              <a:rPr lang="fr-FR" sz="1600" b="1" dirty="0">
                <a:latin typeface="Baskerville" panose="02020502070401020303" pitchFamily="18" charset="0"/>
                <a:ea typeface="Baskerville" panose="02020502070401020303" pitchFamily="18" charset="0"/>
              </a:rPr>
              <a:t>valoriser l'enseignement </a:t>
            </a:r>
            <a:r>
              <a:rPr lang="fr-FR" sz="1600" dirty="0">
                <a:latin typeface="Baskerville" panose="02020502070401020303" pitchFamily="18" charset="0"/>
                <a:ea typeface="Baskerville" panose="02020502070401020303" pitchFamily="18" charset="0"/>
              </a:rPr>
              <a:t>reçu durant leur scolarité et de découvrir les richesses et les contraintes du travail professionnel en leur proposant de s’investir sur ses différentes missions. </a:t>
            </a:r>
          </a:p>
        </p:txBody>
      </p:sp>
      <p:pic>
        <p:nvPicPr>
          <p:cNvPr id="6" name="Image 5">
            <a:extLst>
              <a:ext uri="{FF2B5EF4-FFF2-40B4-BE49-F238E27FC236}">
                <a16:creationId xmlns:a16="http://schemas.microsoft.com/office/drawing/2014/main" id="{55EC60D9-83B7-BC4E-A64B-CBDC669DB4CA}"/>
              </a:ext>
            </a:extLst>
          </p:cNvPr>
          <p:cNvPicPr>
            <a:picLocks noChangeAspect="1"/>
          </p:cNvPicPr>
          <p:nvPr userDrawn="1"/>
        </p:nvPicPr>
        <p:blipFill>
          <a:blip r:embed="rId2"/>
          <a:stretch>
            <a:fillRect/>
          </a:stretch>
        </p:blipFill>
        <p:spPr>
          <a:xfrm>
            <a:off x="8980221" y="3830499"/>
            <a:ext cx="2729845" cy="1856295"/>
          </a:xfrm>
          <a:prstGeom prst="rect">
            <a:avLst/>
          </a:prstGeom>
        </p:spPr>
      </p:pic>
      <p:sp>
        <p:nvSpPr>
          <p:cNvPr id="12" name="ZoneTexte 11">
            <a:extLst>
              <a:ext uri="{FF2B5EF4-FFF2-40B4-BE49-F238E27FC236}">
                <a16:creationId xmlns:a16="http://schemas.microsoft.com/office/drawing/2014/main" id="{4B52010E-309D-F74A-B231-91290B7673B6}"/>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13" name="ZoneTexte 12">
            <a:extLst>
              <a:ext uri="{FF2B5EF4-FFF2-40B4-BE49-F238E27FC236}">
                <a16:creationId xmlns:a16="http://schemas.microsoft.com/office/drawing/2014/main" id="{671AD5C3-8BD9-2545-B17E-2051A80E09CC}"/>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PRÉSENTATION D’XPROJETS</a:t>
            </a:r>
          </a:p>
        </p:txBody>
      </p:sp>
      <p:sp>
        <p:nvSpPr>
          <p:cNvPr id="16" name="ZoneTexte 15">
            <a:extLst>
              <a:ext uri="{FF2B5EF4-FFF2-40B4-BE49-F238E27FC236}">
                <a16:creationId xmlns:a16="http://schemas.microsoft.com/office/drawing/2014/main" id="{86E87E64-730A-4CBD-84E1-90078A7B13FA}"/>
              </a:ext>
            </a:extLst>
          </p:cNvPr>
          <p:cNvSpPr txBox="1"/>
          <p:nvPr userDrawn="1"/>
        </p:nvSpPr>
        <p:spPr>
          <a:xfrm>
            <a:off x="2834084" y="1213789"/>
            <a:ext cx="8594496" cy="2001787"/>
          </a:xfrm>
          <a:prstGeom prst="rect">
            <a:avLst/>
          </a:prstGeom>
          <a:noFill/>
        </p:spPr>
        <p:txBody>
          <a:bodyPr wrap="square" rtlCol="0">
            <a:spAutoFit/>
          </a:bodyPr>
          <a:lstStyle/>
          <a:p>
            <a:pPr algn="just">
              <a:spcAft>
                <a:spcPts val="1200"/>
              </a:spcAft>
            </a:pPr>
            <a:r>
              <a:rPr lang="fr-FR" sz="1600" kern="1200" dirty="0">
                <a:solidFill>
                  <a:schemeClr val="tx1"/>
                </a:solidFill>
                <a:effectLst/>
                <a:latin typeface="Baskerville" panose="02020502070401020303" pitchFamily="18" charset="0"/>
                <a:ea typeface="Baskerville" panose="02020502070401020303" pitchFamily="18" charset="0"/>
                <a:cs typeface="+mn-cs"/>
              </a:rPr>
              <a:t>Les </a:t>
            </a:r>
            <a:r>
              <a:rPr lang="fr-FR" sz="1600" b="1" kern="1200" dirty="0">
                <a:solidFill>
                  <a:schemeClr val="tx1"/>
                </a:solidFill>
                <a:effectLst/>
                <a:latin typeface="Baskerville" panose="02020502070401020303" pitchFamily="18" charset="0"/>
                <a:ea typeface="Baskerville" panose="02020502070401020303" pitchFamily="18" charset="0"/>
                <a:cs typeface="+mn-cs"/>
              </a:rPr>
              <a:t>Junior-Entreprises</a:t>
            </a:r>
            <a:r>
              <a:rPr lang="fr-FR" sz="1600" kern="1200" dirty="0">
                <a:solidFill>
                  <a:schemeClr val="tx1"/>
                </a:solidFill>
                <a:effectLst/>
                <a:latin typeface="Baskerville" panose="02020502070401020303" pitchFamily="18" charset="0"/>
                <a:ea typeface="Baskerville" panose="02020502070401020303" pitchFamily="18" charset="0"/>
                <a:cs typeface="+mn-cs"/>
              </a:rPr>
              <a:t> (JE) sont des </a:t>
            </a:r>
            <a:r>
              <a:rPr lang="fr-FR" sz="1600" b="1" kern="1200" dirty="0">
                <a:solidFill>
                  <a:schemeClr val="tx1"/>
                </a:solidFill>
                <a:effectLst/>
                <a:latin typeface="Baskerville" panose="02020502070401020303" pitchFamily="18" charset="0"/>
                <a:ea typeface="Baskerville" panose="02020502070401020303" pitchFamily="18" charset="0"/>
                <a:cs typeface="+mn-cs"/>
              </a:rPr>
              <a:t>associations loi 1901 à vocation économique et pédagogique, à but non lucratif</a:t>
            </a:r>
            <a:r>
              <a:rPr lang="fr-FR" sz="1600" kern="1200" dirty="0">
                <a:solidFill>
                  <a:schemeClr val="tx1"/>
                </a:solidFill>
                <a:effectLst/>
                <a:latin typeface="Baskerville" panose="02020502070401020303" pitchFamily="18" charset="0"/>
                <a:ea typeface="Baskerville" panose="02020502070401020303" pitchFamily="18" charset="0"/>
                <a:cs typeface="+mn-cs"/>
              </a:rPr>
              <a:t>. Implantées au sein des Écoles et Universités françaises, elles permettent aux étudiants de mettre en pratique l'enseignement théorique dont ils bénéficient.</a:t>
            </a:r>
          </a:p>
          <a:p>
            <a:pPr algn="just"/>
            <a:r>
              <a:rPr lang="fr-FR" sz="1600" kern="1200" dirty="0">
                <a:solidFill>
                  <a:schemeClr val="tx1"/>
                </a:solidFill>
                <a:effectLst/>
                <a:latin typeface="Baskerville" panose="02020502070401020303" pitchFamily="18" charset="0"/>
                <a:ea typeface="Baskerville" panose="02020502070401020303" pitchFamily="18" charset="0"/>
                <a:cs typeface="+mn-cs"/>
              </a:rPr>
              <a:t>Le titre de Junior-Entreprise est soumis à l'appartenance à la </a:t>
            </a:r>
            <a:r>
              <a:rPr lang="fr-FR" sz="1600" b="1" kern="1200" dirty="0">
                <a:solidFill>
                  <a:schemeClr val="tx1"/>
                </a:solidFill>
                <a:effectLst/>
                <a:latin typeface="Baskerville" panose="02020502070401020303" pitchFamily="18" charset="0"/>
                <a:ea typeface="Baskerville" panose="02020502070401020303" pitchFamily="18" charset="0"/>
                <a:cs typeface="+mn-cs"/>
              </a:rPr>
              <a:t>Confédération Nationale des Junior-Entreprises </a:t>
            </a:r>
            <a:r>
              <a:rPr lang="fr-FR" sz="1600" kern="1200" dirty="0">
                <a:solidFill>
                  <a:schemeClr val="tx1"/>
                </a:solidFill>
                <a:effectLst/>
                <a:latin typeface="Baskerville" panose="02020502070401020303" pitchFamily="18" charset="0"/>
                <a:ea typeface="Baskerville" panose="02020502070401020303" pitchFamily="18" charset="0"/>
                <a:cs typeface="+mn-cs"/>
              </a:rPr>
              <a:t>(C.N.J.E). C'est un label de </a:t>
            </a:r>
            <a:r>
              <a:rPr lang="fr-FR" sz="1600" b="1" kern="1200" dirty="0">
                <a:solidFill>
                  <a:schemeClr val="tx1"/>
                </a:solidFill>
                <a:effectLst/>
                <a:latin typeface="Baskerville" panose="02020502070401020303" pitchFamily="18" charset="0"/>
                <a:ea typeface="Baskerville" panose="02020502070401020303" pitchFamily="18" charset="0"/>
                <a:cs typeface="+mn-cs"/>
              </a:rPr>
              <a:t>qualité</a:t>
            </a:r>
            <a:r>
              <a:rPr lang="fr-FR" sz="1600" kern="1200" dirty="0">
                <a:solidFill>
                  <a:schemeClr val="tx1"/>
                </a:solidFill>
                <a:effectLst/>
                <a:latin typeface="Baskerville" panose="02020502070401020303" pitchFamily="18" charset="0"/>
                <a:ea typeface="Baskerville" panose="02020502070401020303" pitchFamily="18" charset="0"/>
                <a:cs typeface="+mn-cs"/>
              </a:rPr>
              <a:t> et de </a:t>
            </a:r>
            <a:r>
              <a:rPr lang="fr-FR" sz="1600" b="1" kern="1200" dirty="0">
                <a:solidFill>
                  <a:schemeClr val="tx1"/>
                </a:solidFill>
                <a:effectLst/>
                <a:latin typeface="Baskerville" panose="02020502070401020303" pitchFamily="18" charset="0"/>
                <a:ea typeface="Baskerville" panose="02020502070401020303" pitchFamily="18" charset="0"/>
                <a:cs typeface="+mn-cs"/>
              </a:rPr>
              <a:t>professionnalisme</a:t>
            </a:r>
            <a:r>
              <a:rPr lang="fr-FR" sz="1600" kern="1200" dirty="0">
                <a:solidFill>
                  <a:schemeClr val="tx1"/>
                </a:solidFill>
                <a:effectLst/>
                <a:latin typeface="Baskerville" panose="02020502070401020303" pitchFamily="18" charset="0"/>
                <a:ea typeface="Baskerville" panose="02020502070401020303" pitchFamily="18" charset="0"/>
                <a:cs typeface="+mn-cs"/>
              </a:rPr>
              <a:t>. En effet, la CNJE contrôle rigoureusement les activités de chaque J-E et impose un cadre très strict à la réalisation des études de manière à obtenir une qualité et une fiabilité irréprochables.</a:t>
            </a:r>
          </a:p>
        </p:txBody>
      </p:sp>
      <p:pic>
        <p:nvPicPr>
          <p:cNvPr id="17" name="Image 16">
            <a:extLst>
              <a:ext uri="{FF2B5EF4-FFF2-40B4-BE49-F238E27FC236}">
                <a16:creationId xmlns:a16="http://schemas.microsoft.com/office/drawing/2014/main" id="{7E2D3D80-F574-4B29-990A-3BE8B0CBF266}"/>
              </a:ext>
            </a:extLst>
          </p:cNvPr>
          <p:cNvPicPr>
            <a:picLocks noChangeAspect="1"/>
          </p:cNvPicPr>
          <p:nvPr userDrawn="1"/>
        </p:nvPicPr>
        <p:blipFill>
          <a:blip r:embed="rId3"/>
          <a:stretch>
            <a:fillRect/>
          </a:stretch>
        </p:blipFill>
        <p:spPr>
          <a:xfrm>
            <a:off x="481933" y="1077696"/>
            <a:ext cx="2529448" cy="2273974"/>
          </a:xfrm>
          <a:prstGeom prst="rect">
            <a:avLst/>
          </a:prstGeom>
        </p:spPr>
      </p:pic>
    </p:spTree>
    <p:extLst>
      <p:ext uri="{BB962C8B-B14F-4D97-AF65-F5344CB8AC3E}">
        <p14:creationId xmlns:p14="http://schemas.microsoft.com/office/powerpoint/2010/main" val="1417129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S-XPROJETS">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B77A91B-3136-4A4E-9D04-A14BB14C11B9}"/>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14" name="Espace réservé du texte 7">
            <a:extLst>
              <a:ext uri="{FF2B5EF4-FFF2-40B4-BE49-F238E27FC236}">
                <a16:creationId xmlns:a16="http://schemas.microsoft.com/office/drawing/2014/main" id="{A92A9BBE-DC7B-6A41-A1F8-1290ADA3914A}"/>
              </a:ext>
            </a:extLst>
          </p:cNvPr>
          <p:cNvSpPr>
            <a:spLocks noGrp="1"/>
          </p:cNvSpPr>
          <p:nvPr>
            <p:ph type="body" sz="quarter" idx="16" hasCustomPrompt="1"/>
          </p:nvPr>
        </p:nvSpPr>
        <p:spPr>
          <a:xfrm>
            <a:off x="3154261" y="4979953"/>
            <a:ext cx="3299112" cy="441948"/>
          </a:xfrm>
          <a:prstGeom prst="rect">
            <a:avLst/>
          </a:prstGeom>
        </p:spPr>
        <p:txBody>
          <a:bodyPr anchor="ctr"/>
          <a:lstStyle>
            <a:lvl1pPr marL="0" indent="0" algn="ctr">
              <a:buNone/>
              <a:defRPr sz="1200">
                <a:latin typeface="Libre Baskerville" panose="02000000000000000000" pitchFamily="50" charset="0"/>
              </a:defRPr>
            </a:lvl1pPr>
          </a:lstStyle>
          <a:p>
            <a:r>
              <a:rPr lang="fr-FR" dirty="0"/>
              <a:t>adressecdp@polytechnique.edu</a:t>
            </a:r>
          </a:p>
        </p:txBody>
      </p:sp>
      <p:sp>
        <p:nvSpPr>
          <p:cNvPr id="18" name="Espace réservé pour une image  16">
            <a:extLst>
              <a:ext uri="{FF2B5EF4-FFF2-40B4-BE49-F238E27FC236}">
                <a16:creationId xmlns:a16="http://schemas.microsoft.com/office/drawing/2014/main" id="{E3DA67C0-EE6A-FE4E-B1FB-FF276D7A96DA}"/>
              </a:ext>
            </a:extLst>
          </p:cNvPr>
          <p:cNvSpPr>
            <a:spLocks noGrp="1"/>
          </p:cNvSpPr>
          <p:nvPr>
            <p:ph type="pic" sz="quarter" idx="18" hasCustomPrompt="1"/>
          </p:nvPr>
        </p:nvSpPr>
        <p:spPr>
          <a:xfrm>
            <a:off x="3893245" y="1270743"/>
            <a:ext cx="1821145" cy="1856913"/>
          </a:xfrm>
          <a:prstGeom prst="rect">
            <a:avLst/>
          </a:prstGeom>
        </p:spPr>
        <p:txBody>
          <a:bodyPr/>
          <a:lstStyle/>
          <a:p>
            <a:r>
              <a:rPr lang="fr-FR" dirty="0"/>
              <a:t>Photo</a:t>
            </a:r>
          </a:p>
        </p:txBody>
      </p:sp>
      <p:sp>
        <p:nvSpPr>
          <p:cNvPr id="15" name="Trapèze 14">
            <a:extLst>
              <a:ext uri="{FF2B5EF4-FFF2-40B4-BE49-F238E27FC236}">
                <a16:creationId xmlns:a16="http://schemas.microsoft.com/office/drawing/2014/main" id="{E918910E-81F4-4396-8C0F-2BD34BB87C27}"/>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A2A272CA-555F-4C22-8F68-589843DBA1CC}"/>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a:rPr>
              <a:t>NOTRE EQUIPE</a:t>
            </a:r>
          </a:p>
        </p:txBody>
      </p:sp>
      <p:pic>
        <p:nvPicPr>
          <p:cNvPr id="19" name="Image 18">
            <a:extLst>
              <a:ext uri="{FF2B5EF4-FFF2-40B4-BE49-F238E27FC236}">
                <a16:creationId xmlns:a16="http://schemas.microsoft.com/office/drawing/2014/main" id="{304B864C-868F-4559-B519-866D99662BA3}"/>
              </a:ext>
            </a:extLst>
          </p:cNvPr>
          <p:cNvPicPr>
            <a:picLocks noChangeAspect="1"/>
          </p:cNvPicPr>
          <p:nvPr userDrawn="1"/>
        </p:nvPicPr>
        <p:blipFill>
          <a:blip r:embed="rId2"/>
          <a:stretch>
            <a:fillRect/>
          </a:stretch>
        </p:blipFill>
        <p:spPr>
          <a:xfrm>
            <a:off x="747449" y="1308140"/>
            <a:ext cx="1821145" cy="1821145"/>
          </a:xfrm>
          <a:prstGeom prst="rect">
            <a:avLst/>
          </a:prstGeom>
        </p:spPr>
      </p:pic>
      <p:sp>
        <p:nvSpPr>
          <p:cNvPr id="11" name="ZoneTexte 10">
            <a:extLst>
              <a:ext uri="{FF2B5EF4-FFF2-40B4-BE49-F238E27FC236}">
                <a16:creationId xmlns:a16="http://schemas.microsoft.com/office/drawing/2014/main" id="{D1AB24F0-BB56-4E55-8860-B758BC341D40}"/>
              </a:ext>
            </a:extLst>
          </p:cNvPr>
          <p:cNvSpPr txBox="1"/>
          <p:nvPr userDrawn="1"/>
        </p:nvSpPr>
        <p:spPr>
          <a:xfrm>
            <a:off x="148382" y="3219764"/>
            <a:ext cx="3969563" cy="307777"/>
          </a:xfrm>
          <a:prstGeom prst="rect">
            <a:avLst/>
          </a:prstGeom>
          <a:noFill/>
        </p:spPr>
        <p:txBody>
          <a:bodyPr wrap="square" rtlCol="0">
            <a:spAutoFit/>
          </a:bodyPr>
          <a:lstStyle/>
          <a:p>
            <a:r>
              <a:rPr lang="fr-FR" sz="1400" baseline="0" dirty="0">
                <a:latin typeface="Futura Hv BT" panose="020B0702020204020204" pitchFamily="34" charset="0"/>
                <a:cs typeface="Futura Medium" panose="020B0602020204020303"/>
              </a:rPr>
              <a:t>Théophile de BONNAVENTURE</a:t>
            </a:r>
          </a:p>
        </p:txBody>
      </p:sp>
      <p:sp>
        <p:nvSpPr>
          <p:cNvPr id="21" name="ZoneTexte 20">
            <a:extLst>
              <a:ext uri="{FF2B5EF4-FFF2-40B4-BE49-F238E27FC236}">
                <a16:creationId xmlns:a16="http://schemas.microsoft.com/office/drawing/2014/main" id="{17983C28-483B-4065-88F9-1DF6D7BC6BE0}"/>
              </a:ext>
            </a:extLst>
          </p:cNvPr>
          <p:cNvSpPr txBox="1"/>
          <p:nvPr userDrawn="1"/>
        </p:nvSpPr>
        <p:spPr>
          <a:xfrm>
            <a:off x="261779" y="4052552"/>
            <a:ext cx="2876437" cy="738664"/>
          </a:xfrm>
          <a:prstGeom prst="rect">
            <a:avLst/>
          </a:prstGeom>
          <a:noFill/>
        </p:spPr>
        <p:txBody>
          <a:bodyPr wrap="square" rtlCol="0">
            <a:spAutoFit/>
          </a:bodyPr>
          <a:lstStyle/>
          <a:p>
            <a:pPr algn="just"/>
            <a:r>
              <a:rPr lang="fr-FR" sz="1400" dirty="0">
                <a:latin typeface="Baskerville" panose="02020502070401020303"/>
              </a:rPr>
              <a:t>Il supervise l’ensemble des projets de la Junior-Entreprise et en assume la responsabilité</a:t>
            </a:r>
          </a:p>
        </p:txBody>
      </p:sp>
      <p:sp>
        <p:nvSpPr>
          <p:cNvPr id="22" name="ZoneTexte 21">
            <a:extLst>
              <a:ext uri="{FF2B5EF4-FFF2-40B4-BE49-F238E27FC236}">
                <a16:creationId xmlns:a16="http://schemas.microsoft.com/office/drawing/2014/main" id="{CD945879-967F-416E-9047-B54086DDEDED}"/>
              </a:ext>
            </a:extLst>
          </p:cNvPr>
          <p:cNvSpPr txBox="1"/>
          <p:nvPr userDrawn="1"/>
        </p:nvSpPr>
        <p:spPr>
          <a:xfrm>
            <a:off x="1109525" y="3683241"/>
            <a:ext cx="1086782" cy="307777"/>
          </a:xfrm>
          <a:prstGeom prst="rect">
            <a:avLst/>
          </a:prstGeom>
          <a:noFill/>
        </p:spPr>
        <p:txBody>
          <a:bodyPr wrap="square" rtlCol="0">
            <a:spAutoFit/>
          </a:bodyPr>
          <a:lstStyle/>
          <a:p>
            <a:pPr algn="ctr"/>
            <a:r>
              <a:rPr lang="fr-FR" sz="1400" dirty="0">
                <a:latin typeface="Libre Baskerville" panose="02000000000000000000" pitchFamily="50" charset="0"/>
              </a:rPr>
              <a:t>Président</a:t>
            </a:r>
          </a:p>
        </p:txBody>
      </p:sp>
      <p:sp>
        <p:nvSpPr>
          <p:cNvPr id="23" name="ZoneTexte 22">
            <a:extLst>
              <a:ext uri="{FF2B5EF4-FFF2-40B4-BE49-F238E27FC236}">
                <a16:creationId xmlns:a16="http://schemas.microsoft.com/office/drawing/2014/main" id="{683A74EF-F509-4486-905E-3B38F4520EA0}"/>
              </a:ext>
            </a:extLst>
          </p:cNvPr>
          <p:cNvSpPr txBox="1"/>
          <p:nvPr userDrawn="1"/>
        </p:nvSpPr>
        <p:spPr>
          <a:xfrm>
            <a:off x="177824" y="5018854"/>
            <a:ext cx="2960392" cy="830997"/>
          </a:xfrm>
          <a:prstGeom prst="rect">
            <a:avLst/>
          </a:prstGeom>
          <a:noFill/>
        </p:spPr>
        <p:txBody>
          <a:bodyPr wrap="square" rtlCol="0">
            <a:spAutoFit/>
          </a:bodyPr>
          <a:lstStyle/>
          <a:p>
            <a:pPr algn="ctr"/>
            <a:r>
              <a:rPr lang="fr-FR" sz="1200" dirty="0" err="1">
                <a:latin typeface="Libre Baskerville" panose="02000000000000000000" pitchFamily="50" charset="0"/>
              </a:rPr>
              <a:t>theophile.denys</a:t>
            </a:r>
            <a:r>
              <a:rPr lang="fr-FR" sz="1200" dirty="0">
                <a:latin typeface="Libre Baskerville" panose="02000000000000000000" pitchFamily="50" charset="0"/>
              </a:rPr>
              <a:t>-de-</a:t>
            </a:r>
            <a:r>
              <a:rPr lang="fr-FR" sz="1200" dirty="0" err="1">
                <a:latin typeface="Libre Baskerville" panose="02000000000000000000" pitchFamily="50" charset="0"/>
              </a:rPr>
              <a:t>bonnaventure</a:t>
            </a:r>
            <a:endParaRPr lang="fr-FR" sz="1200" dirty="0">
              <a:latin typeface="Libre Baskerville" panose="02000000000000000000" pitchFamily="50" charset="0"/>
            </a:endParaRPr>
          </a:p>
          <a:p>
            <a:pPr algn="ctr"/>
            <a:r>
              <a:rPr lang="fr-FR" sz="1200" dirty="0">
                <a:latin typeface="Libre Baskerville" panose="02000000000000000000" pitchFamily="50" charset="0"/>
              </a:rPr>
              <a:t>@polytechnique.edu</a:t>
            </a:r>
          </a:p>
          <a:p>
            <a:pPr algn="ctr"/>
            <a:endParaRPr lang="fr-FR" sz="1200" dirty="0">
              <a:latin typeface="Libre Baskerville" panose="02000000000000000000" pitchFamily="50" charset="0"/>
            </a:endParaRPr>
          </a:p>
          <a:p>
            <a:pPr algn="ctr"/>
            <a:r>
              <a:rPr lang="fr-FR" sz="1200" dirty="0">
                <a:latin typeface="Libre Baskerville" panose="02000000000000000000" pitchFamily="50" charset="0"/>
              </a:rPr>
              <a:t>+ 33 6 47 97 09 30</a:t>
            </a:r>
          </a:p>
        </p:txBody>
      </p:sp>
      <p:sp>
        <p:nvSpPr>
          <p:cNvPr id="24" name="ZoneTexte 23">
            <a:extLst>
              <a:ext uri="{FF2B5EF4-FFF2-40B4-BE49-F238E27FC236}">
                <a16:creationId xmlns:a16="http://schemas.microsoft.com/office/drawing/2014/main" id="{5ED2B411-D4F6-4A94-83D7-308273E23019}"/>
              </a:ext>
            </a:extLst>
          </p:cNvPr>
          <p:cNvSpPr txBox="1"/>
          <p:nvPr userDrawn="1"/>
        </p:nvSpPr>
        <p:spPr>
          <a:xfrm>
            <a:off x="3355429" y="3997565"/>
            <a:ext cx="2870241" cy="954107"/>
          </a:xfrm>
          <a:prstGeom prst="rect">
            <a:avLst/>
          </a:prstGeom>
          <a:noFill/>
        </p:spPr>
        <p:txBody>
          <a:bodyPr wrap="square" rtlCol="0">
            <a:spAutoFit/>
          </a:bodyPr>
          <a:lstStyle/>
          <a:p>
            <a:pPr algn="just"/>
            <a:r>
              <a:rPr lang="fr-FR" sz="1400" dirty="0">
                <a:latin typeface="Baskerville" panose="02020502070401020303"/>
              </a:rPr>
              <a:t>Il assure le suivi de mission. C’est votre contact principal, qui vérifie le respect des échéances et du cahier des charges. </a:t>
            </a:r>
          </a:p>
        </p:txBody>
      </p:sp>
      <p:sp>
        <p:nvSpPr>
          <p:cNvPr id="25" name="ZoneTexte 24">
            <a:extLst>
              <a:ext uri="{FF2B5EF4-FFF2-40B4-BE49-F238E27FC236}">
                <a16:creationId xmlns:a16="http://schemas.microsoft.com/office/drawing/2014/main" id="{A87BF607-DC6C-4189-ABDC-D63F1CB2A1D5}"/>
              </a:ext>
            </a:extLst>
          </p:cNvPr>
          <p:cNvSpPr txBox="1"/>
          <p:nvPr userDrawn="1"/>
        </p:nvSpPr>
        <p:spPr>
          <a:xfrm>
            <a:off x="3797292" y="3686985"/>
            <a:ext cx="2013049" cy="307777"/>
          </a:xfrm>
          <a:prstGeom prst="rect">
            <a:avLst/>
          </a:prstGeom>
          <a:noFill/>
        </p:spPr>
        <p:txBody>
          <a:bodyPr wrap="square" rtlCol="0">
            <a:spAutoFit/>
          </a:bodyPr>
          <a:lstStyle/>
          <a:p>
            <a:pPr algn="ctr"/>
            <a:r>
              <a:rPr lang="fr-FR" sz="1400" dirty="0">
                <a:latin typeface="Libre Baskerville" panose="02000000000000000000" pitchFamily="50" charset="0"/>
              </a:rPr>
              <a:t>Chef de Projet</a:t>
            </a:r>
          </a:p>
        </p:txBody>
      </p:sp>
      <p:sp>
        <p:nvSpPr>
          <p:cNvPr id="26" name="Espace réservé pour une image  16">
            <a:extLst>
              <a:ext uri="{FF2B5EF4-FFF2-40B4-BE49-F238E27FC236}">
                <a16:creationId xmlns:a16="http://schemas.microsoft.com/office/drawing/2014/main" id="{568E7C3F-6163-42BF-83CF-36449FA43642}"/>
              </a:ext>
            </a:extLst>
          </p:cNvPr>
          <p:cNvSpPr>
            <a:spLocks noGrp="1"/>
          </p:cNvSpPr>
          <p:nvPr>
            <p:ph type="pic" sz="quarter" idx="19" hasCustomPrompt="1"/>
          </p:nvPr>
        </p:nvSpPr>
        <p:spPr>
          <a:xfrm>
            <a:off x="6677485" y="2444765"/>
            <a:ext cx="1612078" cy="1549997"/>
          </a:xfrm>
          <a:prstGeom prst="rect">
            <a:avLst/>
          </a:prstGeom>
        </p:spPr>
        <p:txBody>
          <a:bodyPr/>
          <a:lstStyle/>
          <a:p>
            <a:r>
              <a:rPr lang="fr-FR" dirty="0"/>
              <a:t>Photo</a:t>
            </a:r>
          </a:p>
        </p:txBody>
      </p:sp>
      <p:cxnSp>
        <p:nvCxnSpPr>
          <p:cNvPr id="28" name="Connecteur droit 27">
            <a:extLst>
              <a:ext uri="{FF2B5EF4-FFF2-40B4-BE49-F238E27FC236}">
                <a16:creationId xmlns:a16="http://schemas.microsoft.com/office/drawing/2014/main" id="{1131AE4A-31AB-4F92-8077-D193E8E68E7C}"/>
              </a:ext>
            </a:extLst>
          </p:cNvPr>
          <p:cNvCxnSpPr/>
          <p:nvPr userDrawn="1"/>
        </p:nvCxnSpPr>
        <p:spPr>
          <a:xfrm>
            <a:off x="6453373" y="2057265"/>
            <a:ext cx="0" cy="2324997"/>
          </a:xfrm>
          <a:prstGeom prst="line">
            <a:avLst/>
          </a:prstGeom>
          <a:ln w="28575">
            <a:solidFill>
              <a:srgbClr val="194D6F"/>
            </a:solidFill>
          </a:ln>
        </p:spPr>
        <p:style>
          <a:lnRef idx="1">
            <a:schemeClr val="accent1"/>
          </a:lnRef>
          <a:fillRef idx="0">
            <a:schemeClr val="accent1"/>
          </a:fillRef>
          <a:effectRef idx="0">
            <a:schemeClr val="accent1"/>
          </a:effectRef>
          <a:fontRef idx="minor">
            <a:schemeClr val="tx1"/>
          </a:fontRef>
        </p:style>
      </p:cxnSp>
      <p:sp>
        <p:nvSpPr>
          <p:cNvPr id="40" name="Espace réservé du texte 39">
            <a:extLst>
              <a:ext uri="{FF2B5EF4-FFF2-40B4-BE49-F238E27FC236}">
                <a16:creationId xmlns:a16="http://schemas.microsoft.com/office/drawing/2014/main" id="{862D4E9A-AC86-49A7-86D9-D04E3A88EAA1}"/>
              </a:ext>
            </a:extLst>
          </p:cNvPr>
          <p:cNvSpPr>
            <a:spLocks noGrp="1"/>
          </p:cNvSpPr>
          <p:nvPr>
            <p:ph type="body" sz="quarter" idx="20" hasCustomPrompt="1"/>
          </p:nvPr>
        </p:nvSpPr>
        <p:spPr>
          <a:xfrm>
            <a:off x="3199818" y="3209841"/>
            <a:ext cx="3133287" cy="338555"/>
          </a:xfrm>
          <a:prstGeom prst="rect">
            <a:avLst/>
          </a:prstGeom>
        </p:spPr>
        <p:txBody>
          <a:bodyPr anchor="ctr"/>
          <a:lstStyle>
            <a:lvl1pPr marL="0" indent="0" algn="ctr">
              <a:buNone/>
              <a:defRPr sz="1400" baseline="0">
                <a:latin typeface="Futura Hv BT" panose="020B0702020204020204" pitchFamily="34" charset="0"/>
              </a:defRPr>
            </a:lvl1pPr>
            <a:lvl2pPr>
              <a:defRPr sz="1600" baseline="0">
                <a:latin typeface="Futura Hv BT" panose="020B0702020204020204" pitchFamily="34" charset="0"/>
              </a:defRPr>
            </a:lvl2pPr>
            <a:lvl3pPr>
              <a:defRPr sz="1600" baseline="0">
                <a:latin typeface="Futura Hv BT" panose="020B0702020204020204" pitchFamily="34" charset="0"/>
              </a:defRPr>
            </a:lvl3pPr>
            <a:lvl4pPr>
              <a:defRPr sz="1600" baseline="0">
                <a:latin typeface="Futura Hv BT" panose="020B0702020204020204" pitchFamily="34" charset="0"/>
              </a:defRPr>
            </a:lvl4pPr>
            <a:lvl5pPr>
              <a:defRPr sz="1600" baseline="0">
                <a:latin typeface="Futura Hv BT" panose="020B0702020204020204" pitchFamily="34" charset="0"/>
              </a:defRPr>
            </a:lvl5pPr>
          </a:lstStyle>
          <a:p>
            <a:pPr lvl="0"/>
            <a:r>
              <a:rPr lang="fr-FR" dirty="0"/>
              <a:t>Prénom NOM</a:t>
            </a:r>
          </a:p>
        </p:txBody>
      </p:sp>
      <p:sp>
        <p:nvSpPr>
          <p:cNvPr id="27" name="Espace réservé du texte 39">
            <a:extLst>
              <a:ext uri="{FF2B5EF4-FFF2-40B4-BE49-F238E27FC236}">
                <a16:creationId xmlns:a16="http://schemas.microsoft.com/office/drawing/2014/main" id="{1E237934-926C-4EF1-8F44-08DDC945857A}"/>
              </a:ext>
            </a:extLst>
          </p:cNvPr>
          <p:cNvSpPr>
            <a:spLocks noGrp="1"/>
          </p:cNvSpPr>
          <p:nvPr>
            <p:ph type="body" sz="quarter" idx="21" hasCustomPrompt="1"/>
          </p:nvPr>
        </p:nvSpPr>
        <p:spPr>
          <a:xfrm>
            <a:off x="8394220" y="2444766"/>
            <a:ext cx="3535509" cy="307752"/>
          </a:xfrm>
          <a:prstGeom prst="rect">
            <a:avLst/>
          </a:prstGeom>
        </p:spPr>
        <p:txBody>
          <a:bodyPr anchor="ctr"/>
          <a:lstStyle>
            <a:lvl1pPr marL="0" indent="0" algn="l">
              <a:buNone/>
              <a:defRPr sz="1600" baseline="0">
                <a:latin typeface="Futura Hv BT" panose="020B0702020204020204" pitchFamily="34" charset="0"/>
              </a:defRPr>
            </a:lvl1pPr>
            <a:lvl2pPr>
              <a:defRPr sz="1600" baseline="0">
                <a:latin typeface="Futura Hv BT" panose="020B0702020204020204" pitchFamily="34" charset="0"/>
              </a:defRPr>
            </a:lvl2pPr>
            <a:lvl3pPr>
              <a:defRPr sz="1600" baseline="0">
                <a:latin typeface="Futura Hv BT" panose="020B0702020204020204" pitchFamily="34" charset="0"/>
              </a:defRPr>
            </a:lvl3pPr>
            <a:lvl4pPr>
              <a:defRPr sz="1600" baseline="0">
                <a:latin typeface="Futura Hv BT" panose="020B0702020204020204" pitchFamily="34" charset="0"/>
              </a:defRPr>
            </a:lvl4pPr>
            <a:lvl5pPr>
              <a:defRPr sz="1600" baseline="0">
                <a:latin typeface="Futura Hv BT" panose="020B0702020204020204" pitchFamily="34" charset="0"/>
              </a:defRPr>
            </a:lvl5pPr>
          </a:lstStyle>
          <a:p>
            <a:pPr lvl="0"/>
            <a:r>
              <a:rPr lang="fr-FR" dirty="0"/>
              <a:t>Prénom NOM</a:t>
            </a:r>
          </a:p>
        </p:txBody>
      </p:sp>
      <p:sp>
        <p:nvSpPr>
          <p:cNvPr id="31" name="Espace réservé du texte 7">
            <a:extLst>
              <a:ext uri="{FF2B5EF4-FFF2-40B4-BE49-F238E27FC236}">
                <a16:creationId xmlns:a16="http://schemas.microsoft.com/office/drawing/2014/main" id="{325C9C64-1A3C-47A2-AEC1-A89551C710E6}"/>
              </a:ext>
            </a:extLst>
          </p:cNvPr>
          <p:cNvSpPr>
            <a:spLocks noGrp="1"/>
          </p:cNvSpPr>
          <p:nvPr>
            <p:ph type="body" sz="quarter" idx="22" hasCustomPrompt="1"/>
          </p:nvPr>
        </p:nvSpPr>
        <p:spPr>
          <a:xfrm>
            <a:off x="3154261" y="5518386"/>
            <a:ext cx="3299112" cy="327209"/>
          </a:xfrm>
          <a:prstGeom prst="rect">
            <a:avLst/>
          </a:prstGeom>
        </p:spPr>
        <p:txBody>
          <a:bodyPr anchor="ctr"/>
          <a:lstStyle>
            <a:lvl1pPr marL="0" indent="0" algn="ctr">
              <a:buNone/>
              <a:defRPr sz="1200">
                <a:latin typeface="Libre Baskerville" panose="02000000000000000000" pitchFamily="50" charset="0"/>
              </a:defRPr>
            </a:lvl1pPr>
          </a:lstStyle>
          <a:p>
            <a:r>
              <a:rPr lang="fr-FR" dirty="0"/>
              <a:t>+ 33 Numéro de téléphone</a:t>
            </a:r>
          </a:p>
        </p:txBody>
      </p:sp>
      <p:sp>
        <p:nvSpPr>
          <p:cNvPr id="35" name="Espace réservé du contenu 32">
            <a:extLst>
              <a:ext uri="{FF2B5EF4-FFF2-40B4-BE49-F238E27FC236}">
                <a16:creationId xmlns:a16="http://schemas.microsoft.com/office/drawing/2014/main" id="{47BCA744-EBEA-4772-A208-4655F5C72719}"/>
              </a:ext>
            </a:extLst>
          </p:cNvPr>
          <p:cNvSpPr>
            <a:spLocks noGrp="1"/>
          </p:cNvSpPr>
          <p:nvPr>
            <p:ph sz="quarter" idx="23" hasCustomPrompt="1"/>
          </p:nvPr>
        </p:nvSpPr>
        <p:spPr>
          <a:xfrm>
            <a:off x="8605229" y="4979953"/>
            <a:ext cx="3113489" cy="749312"/>
          </a:xfrm>
          <a:prstGeom prst="rect">
            <a:avLst/>
          </a:prstGeom>
          <a:solidFill>
            <a:schemeClr val="accent1"/>
          </a:solidFill>
          <a:ln>
            <a:noFill/>
          </a:ln>
        </p:spPr>
        <p:txBody>
          <a:bodyPr/>
          <a:lstStyle>
            <a:lvl1pPr marL="0" indent="0">
              <a:buNone/>
              <a:defRPr sz="1400">
                <a:latin typeface="Muli" panose="02000303000000000000" pitchFamily="2" charset="0"/>
              </a:defRPr>
            </a:lvl1pPr>
          </a:lstStyle>
          <a:p>
            <a:pPr lvl="0"/>
            <a:r>
              <a:rPr lang="fr-FR" dirty="0"/>
              <a:t>Si plusieurs intervenants : Rajouter un « s » à Intervenant et passer la phase au pluriel</a:t>
            </a:r>
          </a:p>
        </p:txBody>
      </p:sp>
      <p:sp>
        <p:nvSpPr>
          <p:cNvPr id="3" name="Espace réservé du texte 2">
            <a:extLst>
              <a:ext uri="{FF2B5EF4-FFF2-40B4-BE49-F238E27FC236}">
                <a16:creationId xmlns:a16="http://schemas.microsoft.com/office/drawing/2014/main" id="{8252C8CF-96FB-4B7D-B8F2-6619C34C9870}"/>
              </a:ext>
            </a:extLst>
          </p:cNvPr>
          <p:cNvSpPr>
            <a:spLocks noGrp="1"/>
          </p:cNvSpPr>
          <p:nvPr>
            <p:ph type="body" sz="quarter" idx="24" hasCustomPrompt="1"/>
          </p:nvPr>
        </p:nvSpPr>
        <p:spPr>
          <a:xfrm>
            <a:off x="8394799" y="2870200"/>
            <a:ext cx="3534930" cy="1127125"/>
          </a:xfrm>
          <a:prstGeom prst="rect">
            <a:avLst/>
          </a:prstGeom>
        </p:spPr>
        <p:txBody>
          <a:bodyPr/>
          <a:lstStyle>
            <a:lvl1pPr marL="0" indent="-144000">
              <a:defRPr sz="1400"/>
            </a:lvl1pPr>
          </a:lstStyle>
          <a:p>
            <a:pPr lvl="0"/>
            <a:r>
              <a:rPr lang="fr-FR" dirty="0" err="1"/>
              <a:t>Diplomes</a:t>
            </a:r>
            <a:r>
              <a:rPr lang="fr-FR" dirty="0"/>
              <a:t>/Qualifications/Prix/Projets…</a:t>
            </a:r>
          </a:p>
          <a:p>
            <a:pPr lvl="0"/>
            <a:endParaRPr lang="fr-FR" dirty="0"/>
          </a:p>
        </p:txBody>
      </p:sp>
    </p:spTree>
    <p:extLst>
      <p:ext uri="{BB962C8B-B14F-4D97-AF65-F5344CB8AC3E}">
        <p14:creationId xmlns:p14="http://schemas.microsoft.com/office/powerpoint/2010/main" val="1452438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hodo-1">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B77A91B-3136-4A4E-9D04-A14BB14C11B9}"/>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graphicFrame>
        <p:nvGraphicFramePr>
          <p:cNvPr id="8" name="Diagramme 7">
            <a:extLst>
              <a:ext uri="{FF2B5EF4-FFF2-40B4-BE49-F238E27FC236}">
                <a16:creationId xmlns:a16="http://schemas.microsoft.com/office/drawing/2014/main" id="{08F20369-6B31-284F-9FDE-8A8B0F9628DA}"/>
              </a:ext>
            </a:extLst>
          </p:cNvPr>
          <p:cNvGraphicFramePr/>
          <p:nvPr userDrawn="1">
            <p:extLst>
              <p:ext uri="{D42A27DB-BD31-4B8C-83A1-F6EECF244321}">
                <p14:modId xmlns:p14="http://schemas.microsoft.com/office/powerpoint/2010/main" val="2899980738"/>
              </p:ext>
            </p:extLst>
          </p:nvPr>
        </p:nvGraphicFramePr>
        <p:xfrm>
          <a:off x="2227099" y="1546148"/>
          <a:ext cx="9514603" cy="4487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ZoneTexte 9">
            <a:extLst>
              <a:ext uri="{FF2B5EF4-FFF2-40B4-BE49-F238E27FC236}">
                <a16:creationId xmlns:a16="http://schemas.microsoft.com/office/drawing/2014/main" id="{B56AF86B-0B6B-C949-BEAE-400A9CD66216}"/>
              </a:ext>
            </a:extLst>
          </p:cNvPr>
          <p:cNvSpPr txBox="1"/>
          <p:nvPr userDrawn="1"/>
        </p:nvSpPr>
        <p:spPr>
          <a:xfrm>
            <a:off x="71728" y="3436077"/>
            <a:ext cx="3403976" cy="707886"/>
          </a:xfrm>
          <a:prstGeom prst="rect">
            <a:avLst/>
          </a:prstGeom>
          <a:noFill/>
        </p:spPr>
        <p:txBody>
          <a:bodyPr wrap="square" rtlCol="0">
            <a:spAutoFit/>
          </a:bodyPr>
          <a:lstStyle/>
          <a:p>
            <a:pPr algn="ctr"/>
            <a:r>
              <a:rPr lang="fr-FR" sz="2000" dirty="0">
                <a:solidFill>
                  <a:schemeClr val="tx2"/>
                </a:solidFill>
                <a:latin typeface="Futura Medium" panose="020B0602020204020303" pitchFamily="34" charset="-79"/>
                <a:cs typeface="Futura Medium" panose="020B0602020204020303" pitchFamily="34" charset="-79"/>
              </a:rPr>
              <a:t>NOUS VOUS </a:t>
            </a:r>
          </a:p>
          <a:p>
            <a:pPr algn="ctr"/>
            <a:r>
              <a:rPr lang="fr-FR" sz="2000" dirty="0">
                <a:solidFill>
                  <a:schemeClr val="tx1">
                    <a:lumMod val="85000"/>
                    <a:lumOff val="15000"/>
                  </a:schemeClr>
                </a:solidFill>
                <a:latin typeface="Futura Medium" panose="020B0602020204020303" pitchFamily="34" charset="-79"/>
                <a:cs typeface="Futura Medium" panose="020B0602020204020303" pitchFamily="34" charset="-79"/>
              </a:rPr>
              <a:t>ACCOMPAGNONS</a:t>
            </a:r>
          </a:p>
        </p:txBody>
      </p:sp>
      <p:sp>
        <p:nvSpPr>
          <p:cNvPr id="9" name="Trapèze 8">
            <a:extLst>
              <a:ext uri="{FF2B5EF4-FFF2-40B4-BE49-F238E27FC236}">
                <a16:creationId xmlns:a16="http://schemas.microsoft.com/office/drawing/2014/main" id="{88939CD1-4ECC-4B2C-B12E-7ACFEF34CDAA}"/>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E908D6BD-20FB-4907-ABF4-68F99CE083DD}"/>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METHODOLOGIE DE L’ETUDE</a:t>
            </a:r>
          </a:p>
        </p:txBody>
      </p:sp>
    </p:spTree>
    <p:extLst>
      <p:ext uri="{BB962C8B-B14F-4D97-AF65-F5344CB8AC3E}">
        <p14:creationId xmlns:p14="http://schemas.microsoft.com/office/powerpoint/2010/main" val="1153703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thodo-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45480B-6177-9C4B-AF12-109C8EA5BB40}"/>
              </a:ext>
            </a:extLst>
          </p:cNvPr>
          <p:cNvSpPr/>
          <p:nvPr userDrawn="1"/>
        </p:nvSpPr>
        <p:spPr>
          <a:xfrm>
            <a:off x="4784271" y="1592389"/>
            <a:ext cx="1714500" cy="6239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 name="ZoneTexte 4">
            <a:extLst>
              <a:ext uri="{FF2B5EF4-FFF2-40B4-BE49-F238E27FC236}">
                <a16:creationId xmlns:a16="http://schemas.microsoft.com/office/drawing/2014/main" id="{8B77A91B-3136-4A4E-9D04-A14BB14C11B9}"/>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20" name="Rectangle 19">
            <a:extLst>
              <a:ext uri="{FF2B5EF4-FFF2-40B4-BE49-F238E27FC236}">
                <a16:creationId xmlns:a16="http://schemas.microsoft.com/office/drawing/2014/main" id="{F8E431E7-4006-D948-A7AF-5EFEB26A1F36}"/>
              </a:ext>
            </a:extLst>
          </p:cNvPr>
          <p:cNvSpPr/>
          <p:nvPr userDrawn="1"/>
        </p:nvSpPr>
        <p:spPr>
          <a:xfrm>
            <a:off x="8081713" y="1438751"/>
            <a:ext cx="3528000" cy="4063977"/>
          </a:xfrm>
          <a:prstGeom prst="rect">
            <a:avLst/>
          </a:prstGeom>
          <a:blipFill dpi="0" rotWithShape="1">
            <a:blip r:embed="rId2">
              <a:alphaModFix amt="62000"/>
              <a:extLst>
                <a:ext uri="{28A0092B-C50C-407E-A947-70E740481C1C}">
                  <a14:useLocalDpi xmlns:a14="http://schemas.microsoft.com/office/drawing/2010/main" val="0"/>
                </a:ext>
              </a:extLst>
            </a:blip>
            <a:srcRect/>
            <a:stretch>
              <a:fillRect l="-28571" t="-49" r="-55101" b="-49"/>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latin typeface="Futura Medium" panose="020B0602020204020303" pitchFamily="34" charset="-79"/>
              <a:cs typeface="Futura Medium" panose="020B0602020204020303" pitchFamily="34" charset="-79"/>
            </a:endParaRPr>
          </a:p>
        </p:txBody>
      </p:sp>
      <p:graphicFrame>
        <p:nvGraphicFramePr>
          <p:cNvPr id="11" name="Diagramme 10">
            <a:extLst>
              <a:ext uri="{FF2B5EF4-FFF2-40B4-BE49-F238E27FC236}">
                <a16:creationId xmlns:a16="http://schemas.microsoft.com/office/drawing/2014/main" id="{346C468C-2D83-7545-8A4A-D20CA6C4787D}"/>
              </a:ext>
            </a:extLst>
          </p:cNvPr>
          <p:cNvGraphicFramePr/>
          <p:nvPr userDrawn="1">
            <p:extLst>
              <p:ext uri="{D42A27DB-BD31-4B8C-83A1-F6EECF244321}">
                <p14:modId xmlns:p14="http://schemas.microsoft.com/office/powerpoint/2010/main" val="2743334357"/>
              </p:ext>
            </p:extLst>
          </p:nvPr>
        </p:nvGraphicFramePr>
        <p:xfrm>
          <a:off x="-1" y="1482140"/>
          <a:ext cx="7729727" cy="4794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necteur droit 12">
            <a:extLst>
              <a:ext uri="{FF2B5EF4-FFF2-40B4-BE49-F238E27FC236}">
                <a16:creationId xmlns:a16="http://schemas.microsoft.com/office/drawing/2014/main" id="{C8774084-A2CF-D740-95CE-A12A8C9DE900}"/>
              </a:ext>
            </a:extLst>
          </p:cNvPr>
          <p:cNvSpPr/>
          <p:nvPr userDrawn="1"/>
        </p:nvSpPr>
        <p:spPr>
          <a:xfrm>
            <a:off x="6498772" y="1910443"/>
            <a:ext cx="1714500" cy="0"/>
          </a:xfrm>
          <a:prstGeom prst="line">
            <a:avLst/>
          </a:prstGeom>
        </p:spPr>
        <p:style>
          <a:lnRef idx="2">
            <a:schemeClr val="accent5">
              <a:tint val="5000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C84B4862-2ACD-BF42-A1D0-A87D41907AB1}"/>
              </a:ext>
            </a:extLst>
          </p:cNvPr>
          <p:cNvSpPr/>
          <p:nvPr userDrawn="1"/>
        </p:nvSpPr>
        <p:spPr>
          <a:xfrm>
            <a:off x="8213272" y="1603360"/>
            <a:ext cx="3180034" cy="6204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latin typeface="Futura Medium" panose="020B0602020204020303" pitchFamily="34" charset="-79"/>
                <a:cs typeface="Futura Medium" panose="020B0602020204020303" pitchFamily="34" charset="-79"/>
              </a:rPr>
              <a:t>Enseignements académiques mis en pratique</a:t>
            </a:r>
          </a:p>
        </p:txBody>
      </p:sp>
      <p:sp>
        <p:nvSpPr>
          <p:cNvPr id="16" name="Espace réservé du texte 15">
            <a:extLst>
              <a:ext uri="{FF2B5EF4-FFF2-40B4-BE49-F238E27FC236}">
                <a16:creationId xmlns:a16="http://schemas.microsoft.com/office/drawing/2014/main" id="{2F1E65A1-7156-FB47-9A6C-56B40128EAD3}"/>
              </a:ext>
            </a:extLst>
          </p:cNvPr>
          <p:cNvSpPr>
            <a:spLocks noGrp="1"/>
          </p:cNvSpPr>
          <p:nvPr>
            <p:ph type="body" sz="quarter" idx="11" hasCustomPrompt="1"/>
          </p:nvPr>
        </p:nvSpPr>
        <p:spPr>
          <a:xfrm>
            <a:off x="8328917" y="2292874"/>
            <a:ext cx="3021013" cy="604837"/>
          </a:xfrm>
          <a:prstGeom prst="rect">
            <a:avLst/>
          </a:prstGeom>
        </p:spPr>
        <p:style>
          <a:lnRef idx="2">
            <a:schemeClr val="accent5"/>
          </a:lnRef>
          <a:fillRef idx="1">
            <a:schemeClr val="lt1"/>
          </a:fillRef>
          <a:effectRef idx="0">
            <a:schemeClr val="accent5"/>
          </a:effectRef>
          <a:fontRef idx="minor">
            <a:schemeClr val="dk1"/>
          </a:fontRef>
        </p:style>
        <p:txBody>
          <a:bodyPr anchor="ctr"/>
          <a:lstStyle>
            <a:lvl1pPr marL="0" indent="0" algn="ctr">
              <a:buNone/>
              <a:defRPr>
                <a:latin typeface="Baskerville" panose="02020502070401020303" pitchFamily="18" charset="0"/>
                <a:ea typeface="Baskerville" panose="02020502070401020303" pitchFamily="18" charset="0"/>
              </a:defRPr>
            </a:lvl1pPr>
          </a:lstStyle>
          <a:p>
            <a:r>
              <a:rPr lang="fr-FR" dirty="0"/>
              <a:t>Matière 1</a:t>
            </a:r>
          </a:p>
        </p:txBody>
      </p:sp>
      <p:sp>
        <p:nvSpPr>
          <p:cNvPr id="17" name="Espace réservé du texte 15">
            <a:extLst>
              <a:ext uri="{FF2B5EF4-FFF2-40B4-BE49-F238E27FC236}">
                <a16:creationId xmlns:a16="http://schemas.microsoft.com/office/drawing/2014/main" id="{BDEAC91B-F5F8-6A47-823A-4E4444D05E5A}"/>
              </a:ext>
            </a:extLst>
          </p:cNvPr>
          <p:cNvSpPr>
            <a:spLocks noGrp="1"/>
          </p:cNvSpPr>
          <p:nvPr>
            <p:ph type="body" sz="quarter" idx="12" hasCustomPrompt="1"/>
          </p:nvPr>
        </p:nvSpPr>
        <p:spPr>
          <a:xfrm>
            <a:off x="8328246" y="3084243"/>
            <a:ext cx="3021013" cy="604837"/>
          </a:xfrm>
          <a:prstGeom prst="rect">
            <a:avLst/>
          </a:prstGeom>
        </p:spPr>
        <p:style>
          <a:lnRef idx="2">
            <a:schemeClr val="accent5"/>
          </a:lnRef>
          <a:fillRef idx="1">
            <a:schemeClr val="lt1"/>
          </a:fillRef>
          <a:effectRef idx="0">
            <a:schemeClr val="accent5"/>
          </a:effectRef>
          <a:fontRef idx="minor">
            <a:schemeClr val="dk1"/>
          </a:fontRef>
        </p:style>
        <p:txBody>
          <a:bodyPr anchor="ctr"/>
          <a:lstStyle>
            <a:lvl1pPr marL="0" indent="0" algn="ctr">
              <a:buNone/>
              <a:defRPr>
                <a:latin typeface="Baskerville" panose="02020502070401020303" pitchFamily="18" charset="0"/>
                <a:ea typeface="Baskerville" panose="02020502070401020303" pitchFamily="18" charset="0"/>
              </a:defRPr>
            </a:lvl1pPr>
          </a:lstStyle>
          <a:p>
            <a:r>
              <a:rPr lang="fr-FR" dirty="0"/>
              <a:t>Matière 2 (</a:t>
            </a:r>
            <a:r>
              <a:rPr lang="fr-FR" dirty="0" err="1"/>
              <a:t>suppr</a:t>
            </a:r>
            <a:r>
              <a:rPr lang="fr-FR" dirty="0"/>
              <a:t> si nécessaire)</a:t>
            </a:r>
          </a:p>
        </p:txBody>
      </p:sp>
      <p:sp>
        <p:nvSpPr>
          <p:cNvPr id="18" name="Espace réservé du texte 15">
            <a:extLst>
              <a:ext uri="{FF2B5EF4-FFF2-40B4-BE49-F238E27FC236}">
                <a16:creationId xmlns:a16="http://schemas.microsoft.com/office/drawing/2014/main" id="{6D5BED0D-151E-8547-9C18-368FCA81C356}"/>
              </a:ext>
            </a:extLst>
          </p:cNvPr>
          <p:cNvSpPr>
            <a:spLocks noGrp="1"/>
          </p:cNvSpPr>
          <p:nvPr>
            <p:ph type="body" sz="quarter" idx="13" hasCustomPrompt="1"/>
          </p:nvPr>
        </p:nvSpPr>
        <p:spPr>
          <a:xfrm>
            <a:off x="8328246" y="3869374"/>
            <a:ext cx="3021013" cy="604837"/>
          </a:xfrm>
          <a:prstGeom prst="rect">
            <a:avLst/>
          </a:prstGeom>
        </p:spPr>
        <p:style>
          <a:lnRef idx="2">
            <a:schemeClr val="accent5"/>
          </a:lnRef>
          <a:fillRef idx="1">
            <a:schemeClr val="lt1"/>
          </a:fillRef>
          <a:effectRef idx="0">
            <a:schemeClr val="accent5"/>
          </a:effectRef>
          <a:fontRef idx="minor">
            <a:schemeClr val="dk1"/>
          </a:fontRef>
        </p:style>
        <p:txBody>
          <a:bodyPr anchor="ctr"/>
          <a:lstStyle>
            <a:lvl1pPr marL="0" indent="0" algn="ctr">
              <a:buNone/>
              <a:defRPr>
                <a:latin typeface="Baskerville" panose="02020502070401020303" pitchFamily="18" charset="0"/>
                <a:ea typeface="Baskerville" panose="02020502070401020303" pitchFamily="18" charset="0"/>
              </a:defRPr>
            </a:lvl1pPr>
          </a:lstStyle>
          <a:p>
            <a:r>
              <a:rPr lang="fr-FR" dirty="0"/>
              <a:t>Matière 3 (</a:t>
            </a:r>
            <a:r>
              <a:rPr lang="fr-FR" dirty="0" err="1"/>
              <a:t>suppr</a:t>
            </a:r>
            <a:r>
              <a:rPr lang="fr-FR" dirty="0"/>
              <a:t> si nécessaire)</a:t>
            </a:r>
          </a:p>
        </p:txBody>
      </p:sp>
      <p:sp>
        <p:nvSpPr>
          <p:cNvPr id="19" name="Espace réservé du texte 15">
            <a:extLst>
              <a:ext uri="{FF2B5EF4-FFF2-40B4-BE49-F238E27FC236}">
                <a16:creationId xmlns:a16="http://schemas.microsoft.com/office/drawing/2014/main" id="{3C3C155B-0C88-2144-BF32-093894C42F2D}"/>
              </a:ext>
            </a:extLst>
          </p:cNvPr>
          <p:cNvSpPr>
            <a:spLocks noGrp="1"/>
          </p:cNvSpPr>
          <p:nvPr>
            <p:ph type="body" sz="quarter" idx="14" hasCustomPrompt="1"/>
          </p:nvPr>
        </p:nvSpPr>
        <p:spPr>
          <a:xfrm>
            <a:off x="8327575" y="4660743"/>
            <a:ext cx="3021013" cy="604837"/>
          </a:xfrm>
          <a:prstGeom prst="rect">
            <a:avLst/>
          </a:prstGeom>
        </p:spPr>
        <p:style>
          <a:lnRef idx="2">
            <a:schemeClr val="accent5"/>
          </a:lnRef>
          <a:fillRef idx="1">
            <a:schemeClr val="lt1"/>
          </a:fillRef>
          <a:effectRef idx="0">
            <a:schemeClr val="accent5"/>
          </a:effectRef>
          <a:fontRef idx="minor">
            <a:schemeClr val="dk1"/>
          </a:fontRef>
        </p:style>
        <p:txBody>
          <a:bodyPr anchor="ctr"/>
          <a:lstStyle>
            <a:lvl1pPr marL="0" indent="0" algn="ctr">
              <a:buNone/>
              <a:defRPr>
                <a:latin typeface="Baskerville" panose="02020502070401020303" pitchFamily="18" charset="0"/>
                <a:ea typeface="Baskerville" panose="02020502070401020303" pitchFamily="18" charset="0"/>
              </a:defRPr>
            </a:lvl1pPr>
          </a:lstStyle>
          <a:p>
            <a:r>
              <a:rPr lang="fr-FR" dirty="0"/>
              <a:t>Matière 4 (</a:t>
            </a:r>
            <a:r>
              <a:rPr lang="fr-FR" dirty="0" err="1"/>
              <a:t>suppr</a:t>
            </a:r>
            <a:r>
              <a:rPr lang="fr-FR" dirty="0"/>
              <a:t> si nécessaire)</a:t>
            </a:r>
          </a:p>
        </p:txBody>
      </p:sp>
      <p:sp>
        <p:nvSpPr>
          <p:cNvPr id="15" name="Trapèze 14">
            <a:extLst>
              <a:ext uri="{FF2B5EF4-FFF2-40B4-BE49-F238E27FC236}">
                <a16:creationId xmlns:a16="http://schemas.microsoft.com/office/drawing/2014/main" id="{7D26CE0D-20C4-4C9D-8351-0B8EF1FA6A21}"/>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4627BC67-B72A-4AF6-A5BA-D73E662750CA}"/>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MOYENS ET OUTILS</a:t>
            </a:r>
          </a:p>
        </p:txBody>
      </p:sp>
    </p:spTree>
    <p:extLst>
      <p:ext uri="{BB962C8B-B14F-4D97-AF65-F5344CB8AC3E}">
        <p14:creationId xmlns:p14="http://schemas.microsoft.com/office/powerpoint/2010/main" val="1323776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re de section">
    <p:bg>
      <p:bgPr>
        <a:blipFill dpi="0" rotWithShape="1">
          <a:blip r:embed="rId2">
            <a:lum/>
          </a:blip>
          <a:srcRect/>
          <a:stretch>
            <a:fillRect t="-64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19AB18-11AD-C144-81D5-9F4D255C586F}"/>
              </a:ext>
            </a:extLst>
          </p:cNvPr>
          <p:cNvSpPr/>
          <p:nvPr userDrawn="1"/>
        </p:nvSpPr>
        <p:spPr>
          <a:xfrm>
            <a:off x="0" y="2967487"/>
            <a:ext cx="12192000" cy="3890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8AA9D330-992E-ED40-9AE4-D128AAB0FC0C}"/>
              </a:ext>
            </a:extLst>
          </p:cNvPr>
          <p:cNvSpPr txBox="1"/>
          <p:nvPr userDrawn="1"/>
        </p:nvSpPr>
        <p:spPr>
          <a:xfrm>
            <a:off x="0" y="6383201"/>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bg1"/>
              </a:solidFill>
              <a:latin typeface="Baskerville" panose="02020502070401020303" pitchFamily="18" charset="0"/>
              <a:ea typeface="Baskerville" panose="02020502070401020303" pitchFamily="18" charset="0"/>
            </a:endParaRPr>
          </a:p>
        </p:txBody>
      </p:sp>
      <p:sp>
        <p:nvSpPr>
          <p:cNvPr id="5" name="Rectangle 4">
            <a:extLst>
              <a:ext uri="{FF2B5EF4-FFF2-40B4-BE49-F238E27FC236}">
                <a16:creationId xmlns:a16="http://schemas.microsoft.com/office/drawing/2014/main" id="{78870FEC-F080-4DD8-8F10-F727083AACD5}"/>
              </a:ext>
            </a:extLst>
          </p:cNvPr>
          <p:cNvSpPr/>
          <p:nvPr userDrawn="1"/>
        </p:nvSpPr>
        <p:spPr>
          <a:xfrm>
            <a:off x="2187520" y="2132981"/>
            <a:ext cx="7816959" cy="16690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800" dirty="0">
                <a:solidFill>
                  <a:schemeClr val="tx1"/>
                </a:solidFill>
                <a:cs typeface="Futura Medium" panose="020B0602020204020303"/>
              </a:rPr>
              <a:t>CONDITIONS GENERALES </a:t>
            </a:r>
          </a:p>
          <a:p>
            <a:pPr algn="ctr"/>
            <a:r>
              <a:rPr lang="fr-FR" sz="3800" dirty="0">
                <a:solidFill>
                  <a:schemeClr val="tx1"/>
                </a:solidFill>
                <a:cs typeface="Futura Medium" panose="020B0602020204020303"/>
              </a:rPr>
              <a:t>DE L’ETUDE</a:t>
            </a:r>
          </a:p>
        </p:txBody>
      </p:sp>
    </p:spTree>
    <p:extLst>
      <p:ext uri="{BB962C8B-B14F-4D97-AF65-F5344CB8AC3E}">
        <p14:creationId xmlns:p14="http://schemas.microsoft.com/office/powerpoint/2010/main" val="2894416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GE1">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F6FAB74-4B1D-F44A-BB6E-457CDD51773B}"/>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11" name="ZoneTexte 10">
            <a:extLst>
              <a:ext uri="{FF2B5EF4-FFF2-40B4-BE49-F238E27FC236}">
                <a16:creationId xmlns:a16="http://schemas.microsoft.com/office/drawing/2014/main" id="{3E8A0A09-77D7-0047-BCAB-B68BF6B0C3F9}"/>
              </a:ext>
            </a:extLst>
          </p:cNvPr>
          <p:cNvSpPr txBox="1"/>
          <p:nvPr userDrawn="1"/>
        </p:nvSpPr>
        <p:spPr>
          <a:xfrm>
            <a:off x="684776" y="1128452"/>
            <a:ext cx="5411224" cy="4801314"/>
          </a:xfrm>
          <a:prstGeom prst="rect">
            <a:avLst/>
          </a:prstGeom>
          <a:noFill/>
        </p:spPr>
        <p:txBody>
          <a:bodyPr wrap="square" rtlCol="0">
            <a:spAutoFit/>
          </a:bodyPr>
          <a:lstStyle/>
          <a:p>
            <a:endParaRPr lang="fr-FR" b="0" dirty="0">
              <a:latin typeface="Baskerville" panose="02020502070401020303" pitchFamily="18" charset="0"/>
              <a:ea typeface="Baskerville" panose="02020502070401020303" pitchFamily="18" charset="0"/>
              <a:cs typeface="Futura Medium" panose="020B0602020204020303" pitchFamily="34" charset="-79"/>
            </a:endParaRPr>
          </a:p>
          <a:p>
            <a:r>
              <a:rPr lang="fr-FR" dirty="0">
                <a:latin typeface="Baskerville" panose="02020502070401020303" pitchFamily="18" charset="0"/>
                <a:ea typeface="Baskerville" panose="02020502070401020303" pitchFamily="18" charset="0"/>
              </a:rPr>
              <a:t>Entre :</a:t>
            </a:r>
          </a:p>
          <a:p>
            <a:endParaRPr lang="fr-FR" dirty="0">
              <a:latin typeface="Baskerville" panose="02020502070401020303" pitchFamily="18" charset="0"/>
              <a:ea typeface="Baskerville" panose="02020502070401020303" pitchFamily="18" charset="0"/>
            </a:endParaRPr>
          </a:p>
          <a:p>
            <a:r>
              <a:rPr lang="fr-FR" sz="1800" b="1" kern="1200" dirty="0">
                <a:solidFill>
                  <a:schemeClr val="tx1"/>
                </a:solidFill>
                <a:effectLst/>
                <a:latin typeface="Baskerville" panose="02020502070401020303" pitchFamily="18" charset="0"/>
                <a:ea typeface="Baskerville" panose="02020502070401020303" pitchFamily="18" charset="0"/>
                <a:cs typeface="+mn-cs"/>
              </a:rPr>
              <a:t>XProjets</a:t>
            </a:r>
          </a:p>
          <a:p>
            <a:endParaRPr lang="fr-FR" sz="1800" kern="1200" dirty="0">
              <a:solidFill>
                <a:schemeClr val="tx1"/>
              </a:solidFill>
              <a:effectLst/>
              <a:latin typeface="Baskerville" panose="02020502070401020303" pitchFamily="18" charset="0"/>
              <a:ea typeface="Baskerville" panose="02020502070401020303" pitchFamily="18" charset="0"/>
              <a:cs typeface="+mn-cs"/>
            </a:endParaRPr>
          </a:p>
          <a:p>
            <a:r>
              <a:rPr lang="fr-FR" sz="1800" kern="1200" dirty="0">
                <a:solidFill>
                  <a:schemeClr val="tx1"/>
                </a:solidFill>
                <a:effectLst/>
                <a:latin typeface="Baskerville" panose="02020502070401020303" pitchFamily="18" charset="0"/>
                <a:ea typeface="Baskerville" panose="02020502070401020303" pitchFamily="18" charset="0"/>
                <a:cs typeface="+mn-cs"/>
              </a:rPr>
              <a:t>située à l’École polytechnique, 91128 Palaiseau CEDEX,</a:t>
            </a:r>
          </a:p>
          <a:p>
            <a:endParaRPr lang="fr-FR" sz="1800" kern="1200" dirty="0">
              <a:solidFill>
                <a:schemeClr val="tx1"/>
              </a:solidFill>
              <a:effectLst/>
              <a:latin typeface="Baskerville" panose="02020502070401020303" pitchFamily="18" charset="0"/>
              <a:ea typeface="Baskerville" panose="02020502070401020303" pitchFamily="18" charset="0"/>
              <a:cs typeface="+mn-cs"/>
            </a:endParaRPr>
          </a:p>
          <a:p>
            <a:r>
              <a:rPr lang="fr-FR" sz="1800" kern="1200" dirty="0">
                <a:solidFill>
                  <a:schemeClr val="tx1"/>
                </a:solidFill>
                <a:effectLst/>
                <a:latin typeface="Baskerville" panose="02020502070401020303" pitchFamily="18" charset="0"/>
                <a:ea typeface="Baskerville" panose="02020502070401020303" pitchFamily="18" charset="0"/>
                <a:cs typeface="+mn-cs"/>
              </a:rPr>
              <a:t>représentée par </a:t>
            </a:r>
          </a:p>
          <a:p>
            <a:endParaRPr lang="fr-FR" sz="1800" kern="1200" dirty="0">
              <a:solidFill>
                <a:schemeClr val="tx1"/>
              </a:solidFill>
              <a:effectLst/>
              <a:latin typeface="Baskerville" panose="02020502070401020303" pitchFamily="18" charset="0"/>
              <a:ea typeface="Baskerville" panose="02020502070401020303" pitchFamily="18" charset="0"/>
              <a:cs typeface="+mn-cs"/>
            </a:endParaRPr>
          </a:p>
          <a:p>
            <a:endParaRPr lang="fr-FR" sz="1800" kern="1200" dirty="0">
              <a:solidFill>
                <a:schemeClr val="tx1"/>
              </a:solidFill>
              <a:effectLst/>
              <a:latin typeface="Baskerville" panose="02020502070401020303" pitchFamily="18" charset="0"/>
              <a:ea typeface="Baskerville" panose="02020502070401020303" pitchFamily="18" charset="0"/>
              <a:cs typeface="+mn-cs"/>
            </a:endParaRPr>
          </a:p>
          <a:p>
            <a:endParaRPr lang="fr-FR" sz="1800" kern="1200" dirty="0">
              <a:solidFill>
                <a:schemeClr val="tx1"/>
              </a:solidFill>
              <a:effectLst/>
              <a:latin typeface="Baskerville" panose="02020502070401020303" pitchFamily="18" charset="0"/>
              <a:ea typeface="Baskerville" panose="02020502070401020303" pitchFamily="18" charset="0"/>
              <a:cs typeface="+mn-cs"/>
            </a:endParaRPr>
          </a:p>
          <a:p>
            <a:r>
              <a:rPr lang="fr-FR" sz="1800" kern="1200" dirty="0">
                <a:solidFill>
                  <a:schemeClr val="tx1"/>
                </a:solidFill>
                <a:effectLst/>
                <a:latin typeface="Baskerville" panose="02020502070401020303" pitchFamily="18" charset="0"/>
                <a:ea typeface="Baskerville" panose="02020502070401020303" pitchFamily="18" charset="0"/>
                <a:cs typeface="+mn-cs"/>
              </a:rPr>
              <a:t>		</a:t>
            </a:r>
          </a:p>
          <a:p>
            <a:endParaRPr lang="fr-FR" sz="1800" kern="1200" dirty="0">
              <a:solidFill>
                <a:schemeClr val="tx1"/>
              </a:solidFill>
              <a:effectLst/>
              <a:latin typeface="Baskerville" panose="02020502070401020303" pitchFamily="18" charset="0"/>
              <a:ea typeface="Baskerville" panose="02020502070401020303" pitchFamily="18" charset="0"/>
              <a:cs typeface="+mn-cs"/>
            </a:endParaRPr>
          </a:p>
          <a:p>
            <a:r>
              <a:rPr lang="fr-FR" sz="1800" kern="1200" dirty="0">
                <a:solidFill>
                  <a:schemeClr val="tx1"/>
                </a:solidFill>
                <a:effectLst/>
                <a:latin typeface="Baskerville" panose="02020502070401020303" pitchFamily="18" charset="0"/>
                <a:ea typeface="Baskerville" panose="02020502070401020303" pitchFamily="18" charset="0"/>
                <a:cs typeface="+mn-cs"/>
              </a:rPr>
              <a:t>ci-après dénommée XProjets</a:t>
            </a:r>
          </a:p>
          <a:p>
            <a:endParaRPr lang="fr-FR" sz="1800" kern="1200" dirty="0">
              <a:solidFill>
                <a:schemeClr val="tx1"/>
              </a:solidFill>
              <a:effectLst/>
              <a:latin typeface="Baskerville" panose="02020502070401020303" pitchFamily="18" charset="0"/>
              <a:ea typeface="Baskerville" panose="02020502070401020303" pitchFamily="18" charset="0"/>
              <a:cs typeface="+mn-cs"/>
            </a:endParaRPr>
          </a:p>
          <a:p>
            <a:r>
              <a:rPr lang="fr-FR" sz="1800" kern="1200" dirty="0">
                <a:solidFill>
                  <a:schemeClr val="tx1"/>
                </a:solidFill>
                <a:effectLst/>
                <a:latin typeface="Baskerville" panose="02020502070401020303" pitchFamily="18" charset="0"/>
                <a:ea typeface="Baskerville" panose="02020502070401020303" pitchFamily="18" charset="0"/>
                <a:cs typeface="+mn-cs"/>
              </a:rPr>
              <a:t>D'une part,</a:t>
            </a:r>
          </a:p>
          <a:p>
            <a:endParaRPr lang="fr-FR" dirty="0">
              <a:latin typeface="Baskerville" panose="02020502070401020303" pitchFamily="18" charset="0"/>
              <a:ea typeface="Baskerville" panose="02020502070401020303" pitchFamily="18" charset="0"/>
            </a:endParaRPr>
          </a:p>
        </p:txBody>
      </p:sp>
      <p:sp>
        <p:nvSpPr>
          <p:cNvPr id="12" name="ZoneTexte 11">
            <a:extLst>
              <a:ext uri="{FF2B5EF4-FFF2-40B4-BE49-F238E27FC236}">
                <a16:creationId xmlns:a16="http://schemas.microsoft.com/office/drawing/2014/main" id="{F5EFB842-EDDA-5040-AE8A-A5D40013C038}"/>
              </a:ext>
            </a:extLst>
          </p:cNvPr>
          <p:cNvSpPr txBox="1"/>
          <p:nvPr userDrawn="1"/>
        </p:nvSpPr>
        <p:spPr>
          <a:xfrm>
            <a:off x="6095999" y="1128452"/>
            <a:ext cx="4505739" cy="646331"/>
          </a:xfrm>
          <a:prstGeom prst="rect">
            <a:avLst/>
          </a:prstGeom>
          <a:noFill/>
        </p:spPr>
        <p:txBody>
          <a:bodyPr wrap="square" rtlCol="0">
            <a:spAutoFit/>
          </a:bodyPr>
          <a:lstStyle/>
          <a:p>
            <a:endParaRPr lang="fr-FR" b="0" dirty="0">
              <a:latin typeface="Baskerville" panose="02020502070401020303" pitchFamily="18" charset="0"/>
              <a:ea typeface="Baskerville" panose="02020502070401020303" pitchFamily="18" charset="0"/>
              <a:cs typeface="Futura Medium" panose="020B0602020204020303" pitchFamily="34" charset="-79"/>
            </a:endParaRPr>
          </a:p>
          <a:p>
            <a:r>
              <a:rPr lang="fr-FR" dirty="0">
                <a:latin typeface="Baskerville" panose="02020502070401020303" pitchFamily="18" charset="0"/>
                <a:ea typeface="Baskerville" panose="02020502070401020303" pitchFamily="18" charset="0"/>
              </a:rPr>
              <a:t>Et :</a:t>
            </a:r>
          </a:p>
        </p:txBody>
      </p:sp>
      <p:sp>
        <p:nvSpPr>
          <p:cNvPr id="14" name="Espace réservé du texte 13">
            <a:extLst>
              <a:ext uri="{FF2B5EF4-FFF2-40B4-BE49-F238E27FC236}">
                <a16:creationId xmlns:a16="http://schemas.microsoft.com/office/drawing/2014/main" id="{6548A16E-E62C-884B-89C6-62363D46A694}"/>
              </a:ext>
            </a:extLst>
          </p:cNvPr>
          <p:cNvSpPr>
            <a:spLocks noGrp="1"/>
          </p:cNvSpPr>
          <p:nvPr>
            <p:ph type="body" sz="quarter" idx="11" hasCustomPrompt="1"/>
          </p:nvPr>
        </p:nvSpPr>
        <p:spPr>
          <a:xfrm>
            <a:off x="684776" y="3442045"/>
            <a:ext cx="3524250" cy="261937"/>
          </a:xfrm>
          <a:prstGeom prst="rect">
            <a:avLst/>
          </a:prstGeom>
        </p:spPr>
        <p:txBody>
          <a:bodyPr/>
          <a:lstStyle>
            <a:lvl1pPr marL="0" indent="0">
              <a:buNone/>
              <a:defRPr/>
            </a:lvl1pPr>
          </a:lstStyle>
          <a:p>
            <a:r>
              <a:rPr lang="fr-FR" dirty="0"/>
              <a:t>Président + Nom + Prénom</a:t>
            </a:r>
          </a:p>
        </p:txBody>
      </p:sp>
      <p:sp>
        <p:nvSpPr>
          <p:cNvPr id="15" name="Espace réservé du texte 13">
            <a:extLst>
              <a:ext uri="{FF2B5EF4-FFF2-40B4-BE49-F238E27FC236}">
                <a16:creationId xmlns:a16="http://schemas.microsoft.com/office/drawing/2014/main" id="{EFB18294-AC0A-DF41-8441-277DAA630552}"/>
              </a:ext>
            </a:extLst>
          </p:cNvPr>
          <p:cNvSpPr>
            <a:spLocks noGrp="1"/>
          </p:cNvSpPr>
          <p:nvPr>
            <p:ph type="body" sz="quarter" idx="12" hasCustomPrompt="1"/>
          </p:nvPr>
        </p:nvSpPr>
        <p:spPr>
          <a:xfrm>
            <a:off x="6078519" y="1953179"/>
            <a:ext cx="3524250" cy="261937"/>
          </a:xfrm>
          <a:prstGeom prst="rect">
            <a:avLst/>
          </a:prstGeom>
        </p:spPr>
        <p:txBody>
          <a:bodyPr/>
          <a:lstStyle>
            <a:lvl1pPr marL="0" indent="0">
              <a:buNone/>
              <a:defRPr b="1"/>
            </a:lvl1pPr>
          </a:lstStyle>
          <a:p>
            <a:r>
              <a:rPr lang="fr-FR" dirty="0"/>
              <a:t>Client</a:t>
            </a:r>
          </a:p>
        </p:txBody>
      </p:sp>
      <p:sp>
        <p:nvSpPr>
          <p:cNvPr id="9" name="Espace réservé du texte 13">
            <a:extLst>
              <a:ext uri="{FF2B5EF4-FFF2-40B4-BE49-F238E27FC236}">
                <a16:creationId xmlns:a16="http://schemas.microsoft.com/office/drawing/2014/main" id="{BF1E0563-991B-F44B-8B9A-123C858FCDC5}"/>
              </a:ext>
            </a:extLst>
          </p:cNvPr>
          <p:cNvSpPr>
            <a:spLocks noGrp="1"/>
          </p:cNvSpPr>
          <p:nvPr>
            <p:ph type="body" sz="quarter" idx="13" hasCustomPrompt="1"/>
          </p:nvPr>
        </p:nvSpPr>
        <p:spPr>
          <a:xfrm>
            <a:off x="6837405" y="2495958"/>
            <a:ext cx="3524250" cy="261937"/>
          </a:xfrm>
          <a:prstGeom prst="rect">
            <a:avLst/>
          </a:prstGeom>
        </p:spPr>
        <p:txBody>
          <a:bodyPr/>
          <a:lstStyle>
            <a:lvl1pPr marL="0" indent="0">
              <a:buNone/>
              <a:defRPr b="0"/>
            </a:lvl1pPr>
          </a:lstStyle>
          <a:p>
            <a:r>
              <a:rPr lang="fr-FR" dirty="0"/>
              <a:t>Adresse client  </a:t>
            </a:r>
          </a:p>
        </p:txBody>
      </p:sp>
      <p:sp>
        <p:nvSpPr>
          <p:cNvPr id="13" name="ZoneTexte 12">
            <a:extLst>
              <a:ext uri="{FF2B5EF4-FFF2-40B4-BE49-F238E27FC236}">
                <a16:creationId xmlns:a16="http://schemas.microsoft.com/office/drawing/2014/main" id="{E23B3FDA-3516-9F40-8A75-D2B37EDB9283}"/>
              </a:ext>
            </a:extLst>
          </p:cNvPr>
          <p:cNvSpPr txBox="1"/>
          <p:nvPr userDrawn="1"/>
        </p:nvSpPr>
        <p:spPr>
          <a:xfrm>
            <a:off x="6078519" y="2494380"/>
            <a:ext cx="1214046" cy="369332"/>
          </a:xfrm>
          <a:prstGeom prst="rect">
            <a:avLst/>
          </a:prstGeom>
          <a:noFill/>
        </p:spPr>
        <p:txBody>
          <a:bodyPr wrap="square" rtlCol="0">
            <a:spAutoFit/>
          </a:bodyPr>
          <a:lstStyle/>
          <a:p>
            <a:r>
              <a:rPr lang="fr-FR" dirty="0">
                <a:latin typeface="Baskerville" panose="02020502070401020303" pitchFamily="18" charset="0"/>
                <a:ea typeface="Baskerville" panose="02020502070401020303" pitchFamily="18" charset="0"/>
              </a:rPr>
              <a:t>situé au</a:t>
            </a:r>
          </a:p>
        </p:txBody>
      </p:sp>
      <p:sp>
        <p:nvSpPr>
          <p:cNvPr id="16" name="ZoneTexte 15">
            <a:extLst>
              <a:ext uri="{FF2B5EF4-FFF2-40B4-BE49-F238E27FC236}">
                <a16:creationId xmlns:a16="http://schemas.microsoft.com/office/drawing/2014/main" id="{CFDD7ED4-E701-8543-8C99-CEA457232F87}"/>
              </a:ext>
            </a:extLst>
          </p:cNvPr>
          <p:cNvSpPr txBox="1"/>
          <p:nvPr userDrawn="1"/>
        </p:nvSpPr>
        <p:spPr>
          <a:xfrm>
            <a:off x="6078518" y="3063240"/>
            <a:ext cx="1557958" cy="369332"/>
          </a:xfrm>
          <a:prstGeom prst="rect">
            <a:avLst/>
          </a:prstGeom>
          <a:noFill/>
        </p:spPr>
        <p:txBody>
          <a:bodyPr wrap="square" rtlCol="0">
            <a:spAutoFit/>
          </a:bodyPr>
          <a:lstStyle/>
          <a:p>
            <a:r>
              <a:rPr lang="fr-FR" dirty="0">
                <a:latin typeface="Baskerville" panose="02020502070401020303" pitchFamily="18" charset="0"/>
                <a:ea typeface="Baskerville" panose="02020502070401020303" pitchFamily="18" charset="0"/>
              </a:rPr>
              <a:t>représenté par</a:t>
            </a:r>
          </a:p>
        </p:txBody>
      </p:sp>
      <p:sp>
        <p:nvSpPr>
          <p:cNvPr id="17" name="Espace réservé du texte 13">
            <a:extLst>
              <a:ext uri="{FF2B5EF4-FFF2-40B4-BE49-F238E27FC236}">
                <a16:creationId xmlns:a16="http://schemas.microsoft.com/office/drawing/2014/main" id="{E4745057-2777-194B-A1C2-EDCEAE0CC11F}"/>
              </a:ext>
            </a:extLst>
          </p:cNvPr>
          <p:cNvSpPr>
            <a:spLocks noGrp="1"/>
          </p:cNvSpPr>
          <p:nvPr>
            <p:ph type="body" sz="quarter" idx="14" hasCustomPrompt="1"/>
          </p:nvPr>
        </p:nvSpPr>
        <p:spPr>
          <a:xfrm>
            <a:off x="6078518" y="3453918"/>
            <a:ext cx="3524250" cy="261937"/>
          </a:xfrm>
          <a:prstGeom prst="rect">
            <a:avLst/>
          </a:prstGeom>
        </p:spPr>
        <p:txBody>
          <a:bodyPr/>
          <a:lstStyle>
            <a:lvl1pPr marL="0" indent="0">
              <a:buNone/>
              <a:defRPr b="0"/>
            </a:lvl1pPr>
          </a:lstStyle>
          <a:p>
            <a:r>
              <a:rPr lang="fr-FR" dirty="0"/>
              <a:t>Fonction+ Nom + Prénom</a:t>
            </a:r>
          </a:p>
        </p:txBody>
      </p:sp>
      <p:sp>
        <p:nvSpPr>
          <p:cNvPr id="18" name="ZoneTexte 17">
            <a:extLst>
              <a:ext uri="{FF2B5EF4-FFF2-40B4-BE49-F238E27FC236}">
                <a16:creationId xmlns:a16="http://schemas.microsoft.com/office/drawing/2014/main" id="{941F149E-7CE9-374A-A8E8-69E9463FC22C}"/>
              </a:ext>
            </a:extLst>
          </p:cNvPr>
          <p:cNvSpPr txBox="1"/>
          <p:nvPr userDrawn="1"/>
        </p:nvSpPr>
        <p:spPr>
          <a:xfrm>
            <a:off x="6084420" y="4692548"/>
            <a:ext cx="3518347" cy="923330"/>
          </a:xfrm>
          <a:prstGeom prst="rect">
            <a:avLst/>
          </a:prstGeom>
          <a:noFill/>
        </p:spPr>
        <p:txBody>
          <a:bodyPr wrap="square" rtlCol="0">
            <a:spAutoFit/>
          </a:bodyPr>
          <a:lstStyle/>
          <a:p>
            <a:r>
              <a:rPr lang="fr-FR" dirty="0">
                <a:latin typeface="Baskerville" panose="02020502070401020303" pitchFamily="18" charset="0"/>
                <a:ea typeface="Baskerville" panose="02020502070401020303" pitchFamily="18" charset="0"/>
              </a:rPr>
              <a:t>ci-après dénommé le Client</a:t>
            </a:r>
          </a:p>
          <a:p>
            <a:endParaRPr lang="fr-FR" dirty="0">
              <a:latin typeface="Baskerville" panose="02020502070401020303" pitchFamily="18" charset="0"/>
              <a:ea typeface="Baskerville" panose="02020502070401020303" pitchFamily="18" charset="0"/>
            </a:endParaRPr>
          </a:p>
          <a:p>
            <a:r>
              <a:rPr lang="fr-FR" dirty="0">
                <a:latin typeface="Baskerville" panose="02020502070401020303" pitchFamily="18" charset="0"/>
                <a:ea typeface="Baskerville" panose="02020502070401020303" pitchFamily="18" charset="0"/>
              </a:rPr>
              <a:t>D’autre part,</a:t>
            </a:r>
          </a:p>
        </p:txBody>
      </p:sp>
      <p:cxnSp>
        <p:nvCxnSpPr>
          <p:cNvPr id="19" name="Connecteur droit 18">
            <a:extLst>
              <a:ext uri="{FF2B5EF4-FFF2-40B4-BE49-F238E27FC236}">
                <a16:creationId xmlns:a16="http://schemas.microsoft.com/office/drawing/2014/main" id="{4EAE3157-7408-3940-930F-70EED79A652C}"/>
              </a:ext>
            </a:extLst>
          </p:cNvPr>
          <p:cNvCxnSpPr>
            <a:cxnSpLocks/>
          </p:cNvCxnSpPr>
          <p:nvPr userDrawn="1"/>
        </p:nvCxnSpPr>
        <p:spPr>
          <a:xfrm>
            <a:off x="6047893" y="1456833"/>
            <a:ext cx="0" cy="415904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rapèze 19">
            <a:extLst>
              <a:ext uri="{FF2B5EF4-FFF2-40B4-BE49-F238E27FC236}">
                <a16:creationId xmlns:a16="http://schemas.microsoft.com/office/drawing/2014/main" id="{D5E61040-647D-4443-8651-67800391174A}"/>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E02512EA-E02D-451F-A8AE-2AD108C3E27F}"/>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CONDITIONS GENERALES</a:t>
            </a:r>
          </a:p>
        </p:txBody>
      </p:sp>
    </p:spTree>
    <p:extLst>
      <p:ext uri="{BB962C8B-B14F-4D97-AF65-F5344CB8AC3E}">
        <p14:creationId xmlns:p14="http://schemas.microsoft.com/office/powerpoint/2010/main" val="1104408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bg>
      <p:bgPr>
        <a:solidFill>
          <a:schemeClr val="accent2"/>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B745861B-A5B5-4F4C-AB65-E21E0FD4EA73}"/>
              </a:ext>
            </a:extLst>
          </p:cNvPr>
          <p:cNvSpPr txBox="1"/>
          <p:nvPr userDrawn="1"/>
        </p:nvSpPr>
        <p:spPr>
          <a:xfrm>
            <a:off x="4672588" y="61260"/>
            <a:ext cx="3177540" cy="707886"/>
          </a:xfrm>
          <a:prstGeom prst="rect">
            <a:avLst/>
          </a:prstGeom>
          <a:noFill/>
        </p:spPr>
        <p:txBody>
          <a:bodyPr wrap="square" rtlCol="0">
            <a:spAutoFit/>
          </a:bodyPr>
          <a:lstStyle/>
          <a:p>
            <a:r>
              <a:rPr lang="fr-FR" sz="4000" b="1" dirty="0">
                <a:solidFill>
                  <a:schemeClr val="bg1">
                    <a:lumMod val="85000"/>
                  </a:schemeClr>
                </a:solidFill>
                <a:latin typeface="Futura Medium" panose="020B0602020204020303" pitchFamily="34" charset="-79"/>
                <a:cs typeface="Futura Medium" panose="020B0602020204020303" pitchFamily="34" charset="-79"/>
              </a:rPr>
              <a:t>SOMMAIRE</a:t>
            </a:r>
          </a:p>
        </p:txBody>
      </p:sp>
      <p:sp>
        <p:nvSpPr>
          <p:cNvPr id="12" name="Organigramme : Données 11">
            <a:extLst>
              <a:ext uri="{FF2B5EF4-FFF2-40B4-BE49-F238E27FC236}">
                <a16:creationId xmlns:a16="http://schemas.microsoft.com/office/drawing/2014/main" id="{DAA9D679-3E5A-FF46-A274-D1257C6E3953}"/>
              </a:ext>
            </a:extLst>
          </p:cNvPr>
          <p:cNvSpPr/>
          <p:nvPr userDrawn="1"/>
        </p:nvSpPr>
        <p:spPr>
          <a:xfrm>
            <a:off x="2545921" y="1735412"/>
            <a:ext cx="724828" cy="764166"/>
          </a:xfrm>
          <a:prstGeom prst="flowChartInputOutpu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solidFill>
                  <a:schemeClr val="bg2">
                    <a:lumMod val="50000"/>
                  </a:schemeClr>
                </a:solidFill>
                <a:latin typeface="Futura Medium" panose="020B0602020204020303" pitchFamily="34" charset="-79"/>
                <a:cs typeface="Futura Medium" panose="020B0602020204020303" pitchFamily="34" charset="-79"/>
              </a:rPr>
              <a:t>1</a:t>
            </a:r>
          </a:p>
        </p:txBody>
      </p:sp>
      <p:sp>
        <p:nvSpPr>
          <p:cNvPr id="18" name="ZoneTexte 17">
            <a:extLst>
              <a:ext uri="{FF2B5EF4-FFF2-40B4-BE49-F238E27FC236}">
                <a16:creationId xmlns:a16="http://schemas.microsoft.com/office/drawing/2014/main" id="{AB0C0196-D696-8642-9E4C-2A1EA90FB41A}"/>
              </a:ext>
            </a:extLst>
          </p:cNvPr>
          <p:cNvSpPr txBox="1"/>
          <p:nvPr userDrawn="1"/>
        </p:nvSpPr>
        <p:spPr>
          <a:xfrm>
            <a:off x="3203639" y="1837857"/>
            <a:ext cx="3107680" cy="584775"/>
          </a:xfrm>
          <a:prstGeom prst="rect">
            <a:avLst/>
          </a:prstGeom>
          <a:noFill/>
        </p:spPr>
        <p:txBody>
          <a:bodyPr wrap="square" rtlCol="0">
            <a:spAutoFit/>
          </a:bodyPr>
          <a:lstStyle/>
          <a:p>
            <a:r>
              <a:rPr lang="fr-FR" sz="3200" b="1" dirty="0">
                <a:solidFill>
                  <a:schemeClr val="bg1"/>
                </a:solidFill>
                <a:latin typeface="Futura BdCn BT" panose="020B0706020204020204" pitchFamily="34" charset="0"/>
                <a:ea typeface="Baskerville" panose="02020502070401020303" pitchFamily="18" charset="0"/>
              </a:rPr>
              <a:t>Votre besoin</a:t>
            </a:r>
          </a:p>
        </p:txBody>
      </p:sp>
      <p:pic>
        <p:nvPicPr>
          <p:cNvPr id="36" name="Image 35">
            <a:extLst>
              <a:ext uri="{FF2B5EF4-FFF2-40B4-BE49-F238E27FC236}">
                <a16:creationId xmlns:a16="http://schemas.microsoft.com/office/drawing/2014/main" id="{651A67CA-8226-C448-9832-9094D6CEE9DA}"/>
              </a:ext>
            </a:extLst>
          </p:cNvPr>
          <p:cNvPicPr>
            <a:picLocks noChangeAspect="1"/>
          </p:cNvPicPr>
          <p:nvPr userDrawn="1"/>
        </p:nvPicPr>
        <p:blipFill>
          <a:blip r:embed="rId2"/>
          <a:stretch>
            <a:fillRect/>
          </a:stretch>
        </p:blipFill>
        <p:spPr>
          <a:xfrm>
            <a:off x="8486572" y="2531971"/>
            <a:ext cx="2974734" cy="2022819"/>
          </a:xfrm>
          <a:prstGeom prst="rect">
            <a:avLst/>
          </a:prstGeom>
        </p:spPr>
      </p:pic>
      <p:sp>
        <p:nvSpPr>
          <p:cNvPr id="35" name="Organigramme : Données 34">
            <a:extLst>
              <a:ext uri="{FF2B5EF4-FFF2-40B4-BE49-F238E27FC236}">
                <a16:creationId xmlns:a16="http://schemas.microsoft.com/office/drawing/2014/main" id="{2C9D1FB8-A50B-4364-9322-2D6AAEBF1F38}"/>
              </a:ext>
            </a:extLst>
          </p:cNvPr>
          <p:cNvSpPr/>
          <p:nvPr userDrawn="1"/>
        </p:nvSpPr>
        <p:spPr>
          <a:xfrm>
            <a:off x="2854437" y="2499577"/>
            <a:ext cx="724828" cy="764166"/>
          </a:xfrm>
          <a:prstGeom prst="flowChartInputOutpu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solidFill>
                  <a:schemeClr val="bg2">
                    <a:lumMod val="50000"/>
                  </a:schemeClr>
                </a:solidFill>
                <a:latin typeface="Futura Medium" panose="020B0602020204020303" pitchFamily="34" charset="-79"/>
                <a:cs typeface="Futura Medium" panose="020B0602020204020303" pitchFamily="34" charset="-79"/>
              </a:rPr>
              <a:t>2</a:t>
            </a:r>
          </a:p>
        </p:txBody>
      </p:sp>
      <p:sp>
        <p:nvSpPr>
          <p:cNvPr id="37" name="ZoneTexte 36">
            <a:extLst>
              <a:ext uri="{FF2B5EF4-FFF2-40B4-BE49-F238E27FC236}">
                <a16:creationId xmlns:a16="http://schemas.microsoft.com/office/drawing/2014/main" id="{D84E94FC-856D-45E4-AF63-89E70B53F53C}"/>
              </a:ext>
            </a:extLst>
          </p:cNvPr>
          <p:cNvSpPr txBox="1"/>
          <p:nvPr userDrawn="1"/>
        </p:nvSpPr>
        <p:spPr>
          <a:xfrm>
            <a:off x="3512156" y="2602022"/>
            <a:ext cx="4599998" cy="584775"/>
          </a:xfrm>
          <a:prstGeom prst="rect">
            <a:avLst/>
          </a:prstGeom>
          <a:noFill/>
        </p:spPr>
        <p:txBody>
          <a:bodyPr wrap="square" rtlCol="0">
            <a:spAutoFit/>
          </a:bodyPr>
          <a:lstStyle/>
          <a:p>
            <a:r>
              <a:rPr lang="fr-FR" sz="3200" b="1" dirty="0">
                <a:solidFill>
                  <a:schemeClr val="bg1"/>
                </a:solidFill>
                <a:latin typeface="Futura BdCn BT" panose="020B0706020204020204" pitchFamily="34" charset="0"/>
                <a:ea typeface="Baskerville" panose="02020502070401020303" pitchFamily="18" charset="0"/>
              </a:rPr>
              <a:t>Livrable</a:t>
            </a:r>
          </a:p>
        </p:txBody>
      </p:sp>
      <p:sp>
        <p:nvSpPr>
          <p:cNvPr id="38" name="Organigramme : Données 37">
            <a:extLst>
              <a:ext uri="{FF2B5EF4-FFF2-40B4-BE49-F238E27FC236}">
                <a16:creationId xmlns:a16="http://schemas.microsoft.com/office/drawing/2014/main" id="{C2D69BED-037E-4EBA-89D9-1BD5809EC804}"/>
              </a:ext>
            </a:extLst>
          </p:cNvPr>
          <p:cNvSpPr/>
          <p:nvPr userDrawn="1"/>
        </p:nvSpPr>
        <p:spPr>
          <a:xfrm>
            <a:off x="2218061" y="3254331"/>
            <a:ext cx="724828" cy="764166"/>
          </a:xfrm>
          <a:prstGeom prst="flowChartInputOutpu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solidFill>
                  <a:schemeClr val="bg2">
                    <a:lumMod val="50000"/>
                  </a:schemeClr>
                </a:solidFill>
                <a:latin typeface="Futura Medium" panose="020B0602020204020303" pitchFamily="34" charset="-79"/>
                <a:cs typeface="Futura Medium" panose="020B0602020204020303" pitchFamily="34" charset="-79"/>
              </a:rPr>
              <a:t>3</a:t>
            </a:r>
          </a:p>
        </p:txBody>
      </p:sp>
      <p:sp>
        <p:nvSpPr>
          <p:cNvPr id="39" name="ZoneTexte 38">
            <a:extLst>
              <a:ext uri="{FF2B5EF4-FFF2-40B4-BE49-F238E27FC236}">
                <a16:creationId xmlns:a16="http://schemas.microsoft.com/office/drawing/2014/main" id="{AE6D3E6B-D12B-474C-9ECF-865B5F830A2A}"/>
              </a:ext>
            </a:extLst>
          </p:cNvPr>
          <p:cNvSpPr txBox="1"/>
          <p:nvPr userDrawn="1"/>
        </p:nvSpPr>
        <p:spPr>
          <a:xfrm>
            <a:off x="2875779" y="3356776"/>
            <a:ext cx="4890194" cy="584775"/>
          </a:xfrm>
          <a:prstGeom prst="rect">
            <a:avLst/>
          </a:prstGeom>
          <a:noFill/>
        </p:spPr>
        <p:txBody>
          <a:bodyPr wrap="square" rtlCol="0">
            <a:spAutoFit/>
          </a:bodyPr>
          <a:lstStyle/>
          <a:p>
            <a:r>
              <a:rPr lang="fr-FR" sz="3200" b="1" dirty="0">
                <a:solidFill>
                  <a:schemeClr val="bg1"/>
                </a:solidFill>
                <a:latin typeface="Futura BdCn BT" panose="020B0706020204020204" pitchFamily="34" charset="0"/>
                <a:ea typeface="Baskerville" panose="02020502070401020303" pitchFamily="18" charset="0"/>
              </a:rPr>
              <a:t>Budget et planning</a:t>
            </a:r>
          </a:p>
        </p:txBody>
      </p:sp>
      <p:sp>
        <p:nvSpPr>
          <p:cNvPr id="40" name="Organigramme : Données 39">
            <a:extLst>
              <a:ext uri="{FF2B5EF4-FFF2-40B4-BE49-F238E27FC236}">
                <a16:creationId xmlns:a16="http://schemas.microsoft.com/office/drawing/2014/main" id="{C9CC4FE8-FCBD-4125-B448-DBE92820F65E}"/>
              </a:ext>
            </a:extLst>
          </p:cNvPr>
          <p:cNvSpPr/>
          <p:nvPr userDrawn="1"/>
        </p:nvSpPr>
        <p:spPr>
          <a:xfrm>
            <a:off x="2519901" y="4018496"/>
            <a:ext cx="724828" cy="764166"/>
          </a:xfrm>
          <a:prstGeom prst="flowChartInputOutpu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solidFill>
                  <a:schemeClr val="bg2">
                    <a:lumMod val="50000"/>
                  </a:schemeClr>
                </a:solidFill>
                <a:latin typeface="Futura Medium" panose="020B0602020204020303" pitchFamily="34" charset="-79"/>
                <a:cs typeface="Futura Medium" panose="020B0602020204020303" pitchFamily="34" charset="-79"/>
              </a:rPr>
              <a:t>4</a:t>
            </a:r>
          </a:p>
        </p:txBody>
      </p:sp>
      <p:sp>
        <p:nvSpPr>
          <p:cNvPr id="41" name="ZoneTexte 40">
            <a:extLst>
              <a:ext uri="{FF2B5EF4-FFF2-40B4-BE49-F238E27FC236}">
                <a16:creationId xmlns:a16="http://schemas.microsoft.com/office/drawing/2014/main" id="{13F5CACF-853F-45AA-9684-205935FD1EEC}"/>
              </a:ext>
            </a:extLst>
          </p:cNvPr>
          <p:cNvSpPr txBox="1"/>
          <p:nvPr userDrawn="1"/>
        </p:nvSpPr>
        <p:spPr>
          <a:xfrm>
            <a:off x="3177618" y="4120941"/>
            <a:ext cx="3597693" cy="584775"/>
          </a:xfrm>
          <a:prstGeom prst="rect">
            <a:avLst/>
          </a:prstGeom>
          <a:noFill/>
        </p:spPr>
        <p:txBody>
          <a:bodyPr wrap="square" rtlCol="0">
            <a:spAutoFit/>
          </a:bodyPr>
          <a:lstStyle/>
          <a:p>
            <a:r>
              <a:rPr lang="fr-FR" sz="3200" b="1" dirty="0">
                <a:solidFill>
                  <a:schemeClr val="bg1"/>
                </a:solidFill>
                <a:latin typeface="Futura BdCn BT" panose="020B0706020204020204" pitchFamily="34" charset="0"/>
                <a:ea typeface="Baskerville" panose="02020502070401020303" pitchFamily="18" charset="0"/>
              </a:rPr>
              <a:t>Notre équipe</a:t>
            </a:r>
          </a:p>
        </p:txBody>
      </p:sp>
      <p:sp>
        <p:nvSpPr>
          <p:cNvPr id="5" name="Espace réservé du texte 4">
            <a:extLst>
              <a:ext uri="{FF2B5EF4-FFF2-40B4-BE49-F238E27FC236}">
                <a16:creationId xmlns:a16="http://schemas.microsoft.com/office/drawing/2014/main" id="{80847D4A-E6F3-45DD-814D-BB151913D7DC}"/>
              </a:ext>
            </a:extLst>
          </p:cNvPr>
          <p:cNvSpPr>
            <a:spLocks noGrp="1"/>
          </p:cNvSpPr>
          <p:nvPr>
            <p:ph type="body" sz="quarter" idx="10" hasCustomPrompt="1"/>
          </p:nvPr>
        </p:nvSpPr>
        <p:spPr>
          <a:xfrm>
            <a:off x="6753080" y="1837857"/>
            <a:ext cx="925512" cy="490537"/>
          </a:xfrm>
          <a:prstGeom prst="rect">
            <a:avLst/>
          </a:prstGeom>
        </p:spPr>
        <p:txBody>
          <a:bodyPr anchor="ctr"/>
          <a:lstStyle>
            <a:lvl1pPr marL="0" indent="0" algn="ctr">
              <a:buNone/>
              <a:defRPr>
                <a:solidFill>
                  <a:schemeClr val="bg1">
                    <a:lumMod val="85000"/>
                  </a:schemeClr>
                </a:solidFill>
              </a:defRPr>
            </a:lvl1pPr>
          </a:lstStyle>
          <a:p>
            <a:pPr lvl="0"/>
            <a:r>
              <a:rPr lang="fr-FR" dirty="0"/>
              <a:t>p. </a:t>
            </a:r>
          </a:p>
        </p:txBody>
      </p:sp>
      <p:sp>
        <p:nvSpPr>
          <p:cNvPr id="42" name="Espace réservé du texte 4">
            <a:extLst>
              <a:ext uri="{FF2B5EF4-FFF2-40B4-BE49-F238E27FC236}">
                <a16:creationId xmlns:a16="http://schemas.microsoft.com/office/drawing/2014/main" id="{6E8B5D10-DC57-4BF1-B734-3EE1CD566F8D}"/>
              </a:ext>
            </a:extLst>
          </p:cNvPr>
          <p:cNvSpPr>
            <a:spLocks noGrp="1"/>
          </p:cNvSpPr>
          <p:nvPr>
            <p:ph type="body" sz="quarter" idx="11" hasCustomPrompt="1"/>
          </p:nvPr>
        </p:nvSpPr>
        <p:spPr>
          <a:xfrm>
            <a:off x="6753080" y="2597316"/>
            <a:ext cx="925512" cy="490537"/>
          </a:xfrm>
          <a:prstGeom prst="rect">
            <a:avLst/>
          </a:prstGeom>
        </p:spPr>
        <p:txBody>
          <a:bodyPr anchor="ctr"/>
          <a:lstStyle>
            <a:lvl1pPr marL="0" indent="0" algn="ctr">
              <a:buNone/>
              <a:defRPr>
                <a:solidFill>
                  <a:schemeClr val="bg1">
                    <a:lumMod val="85000"/>
                  </a:schemeClr>
                </a:solidFill>
              </a:defRPr>
            </a:lvl1pPr>
          </a:lstStyle>
          <a:p>
            <a:pPr lvl="0"/>
            <a:r>
              <a:rPr lang="fr-FR" dirty="0"/>
              <a:t>p. </a:t>
            </a:r>
          </a:p>
        </p:txBody>
      </p:sp>
      <p:sp>
        <p:nvSpPr>
          <p:cNvPr id="43" name="Espace réservé du texte 4">
            <a:extLst>
              <a:ext uri="{FF2B5EF4-FFF2-40B4-BE49-F238E27FC236}">
                <a16:creationId xmlns:a16="http://schemas.microsoft.com/office/drawing/2014/main" id="{9C8FD2AD-5D61-4CE8-B047-F1FD91F827E6}"/>
              </a:ext>
            </a:extLst>
          </p:cNvPr>
          <p:cNvSpPr>
            <a:spLocks noGrp="1"/>
          </p:cNvSpPr>
          <p:nvPr>
            <p:ph type="body" sz="quarter" idx="12" hasCustomPrompt="1"/>
          </p:nvPr>
        </p:nvSpPr>
        <p:spPr>
          <a:xfrm>
            <a:off x="6767774" y="3356776"/>
            <a:ext cx="925512" cy="490537"/>
          </a:xfrm>
          <a:prstGeom prst="rect">
            <a:avLst/>
          </a:prstGeom>
        </p:spPr>
        <p:txBody>
          <a:bodyPr anchor="ctr"/>
          <a:lstStyle>
            <a:lvl1pPr marL="0" indent="0" algn="ctr">
              <a:buNone/>
              <a:defRPr>
                <a:solidFill>
                  <a:schemeClr val="bg1">
                    <a:lumMod val="85000"/>
                  </a:schemeClr>
                </a:solidFill>
              </a:defRPr>
            </a:lvl1pPr>
          </a:lstStyle>
          <a:p>
            <a:pPr lvl="0"/>
            <a:r>
              <a:rPr lang="fr-FR" dirty="0"/>
              <a:t>p. </a:t>
            </a:r>
          </a:p>
        </p:txBody>
      </p:sp>
      <p:sp>
        <p:nvSpPr>
          <p:cNvPr id="44" name="Espace réservé du texte 4">
            <a:extLst>
              <a:ext uri="{FF2B5EF4-FFF2-40B4-BE49-F238E27FC236}">
                <a16:creationId xmlns:a16="http://schemas.microsoft.com/office/drawing/2014/main" id="{6495EEF0-4BDF-4167-8B34-0DB7D5B06E72}"/>
              </a:ext>
            </a:extLst>
          </p:cNvPr>
          <p:cNvSpPr>
            <a:spLocks noGrp="1"/>
          </p:cNvSpPr>
          <p:nvPr>
            <p:ph type="body" sz="quarter" idx="13" hasCustomPrompt="1"/>
          </p:nvPr>
        </p:nvSpPr>
        <p:spPr>
          <a:xfrm>
            <a:off x="6753080" y="4107646"/>
            <a:ext cx="925512" cy="490537"/>
          </a:xfrm>
          <a:prstGeom prst="rect">
            <a:avLst/>
          </a:prstGeom>
        </p:spPr>
        <p:txBody>
          <a:bodyPr anchor="ctr"/>
          <a:lstStyle>
            <a:lvl1pPr marL="0" indent="0" algn="ctr">
              <a:buNone/>
              <a:defRPr>
                <a:solidFill>
                  <a:schemeClr val="bg1">
                    <a:lumMod val="85000"/>
                  </a:schemeClr>
                </a:solidFill>
              </a:defRPr>
            </a:lvl1pPr>
          </a:lstStyle>
          <a:p>
            <a:pPr lvl="0"/>
            <a:r>
              <a:rPr lang="fr-FR" dirty="0"/>
              <a:t>p. </a:t>
            </a:r>
          </a:p>
        </p:txBody>
      </p:sp>
      <p:sp>
        <p:nvSpPr>
          <p:cNvPr id="16" name="Organigramme : Données 15">
            <a:extLst>
              <a:ext uri="{FF2B5EF4-FFF2-40B4-BE49-F238E27FC236}">
                <a16:creationId xmlns:a16="http://schemas.microsoft.com/office/drawing/2014/main" id="{F9ED9011-C249-4F03-B41B-035EB195EE29}"/>
              </a:ext>
            </a:extLst>
          </p:cNvPr>
          <p:cNvSpPr/>
          <p:nvPr userDrawn="1"/>
        </p:nvSpPr>
        <p:spPr>
          <a:xfrm>
            <a:off x="1947471" y="4773250"/>
            <a:ext cx="724828" cy="764166"/>
          </a:xfrm>
          <a:prstGeom prst="flowChartInputOutpu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fr-FR" sz="3600" b="1" dirty="0">
                <a:solidFill>
                  <a:schemeClr val="bg2">
                    <a:lumMod val="50000"/>
                  </a:schemeClr>
                </a:solidFill>
                <a:latin typeface="Futura Medium" panose="020B0602020204020303" pitchFamily="34" charset="-79"/>
                <a:cs typeface="Futura Medium" panose="020B0602020204020303" pitchFamily="34" charset="-79"/>
              </a:rPr>
              <a:t>5</a:t>
            </a:r>
          </a:p>
        </p:txBody>
      </p:sp>
      <p:sp>
        <p:nvSpPr>
          <p:cNvPr id="17" name="ZoneTexte 16">
            <a:extLst>
              <a:ext uri="{FF2B5EF4-FFF2-40B4-BE49-F238E27FC236}">
                <a16:creationId xmlns:a16="http://schemas.microsoft.com/office/drawing/2014/main" id="{D8AA711B-6ED3-42EC-B26C-3A3BB8689EB6}"/>
              </a:ext>
            </a:extLst>
          </p:cNvPr>
          <p:cNvSpPr txBox="1"/>
          <p:nvPr userDrawn="1"/>
        </p:nvSpPr>
        <p:spPr>
          <a:xfrm>
            <a:off x="2605188" y="4875695"/>
            <a:ext cx="6328928" cy="584775"/>
          </a:xfrm>
          <a:prstGeom prst="rect">
            <a:avLst/>
          </a:prstGeom>
          <a:noFill/>
        </p:spPr>
        <p:txBody>
          <a:bodyPr wrap="square" rtlCol="0">
            <a:spAutoFit/>
          </a:bodyPr>
          <a:lstStyle/>
          <a:p>
            <a:r>
              <a:rPr lang="fr-FR" sz="3200" b="1" dirty="0">
                <a:solidFill>
                  <a:schemeClr val="bg1"/>
                </a:solidFill>
                <a:latin typeface="Futura BdCn BT" panose="020B0706020204020204" pitchFamily="34" charset="0"/>
                <a:ea typeface="Baskerville" panose="02020502070401020303" pitchFamily="18" charset="0"/>
              </a:rPr>
              <a:t>Conditions générales</a:t>
            </a:r>
          </a:p>
        </p:txBody>
      </p:sp>
      <p:sp>
        <p:nvSpPr>
          <p:cNvPr id="19" name="Espace réservé du texte 4">
            <a:extLst>
              <a:ext uri="{FF2B5EF4-FFF2-40B4-BE49-F238E27FC236}">
                <a16:creationId xmlns:a16="http://schemas.microsoft.com/office/drawing/2014/main" id="{7D672074-15FA-494E-B11B-7752D52F9C10}"/>
              </a:ext>
            </a:extLst>
          </p:cNvPr>
          <p:cNvSpPr>
            <a:spLocks noGrp="1"/>
          </p:cNvSpPr>
          <p:nvPr>
            <p:ph type="body" sz="quarter" idx="14" hasCustomPrompt="1"/>
          </p:nvPr>
        </p:nvSpPr>
        <p:spPr>
          <a:xfrm>
            <a:off x="6767774" y="4875695"/>
            <a:ext cx="925512" cy="490537"/>
          </a:xfrm>
          <a:prstGeom prst="rect">
            <a:avLst/>
          </a:prstGeom>
        </p:spPr>
        <p:txBody>
          <a:bodyPr anchor="ctr"/>
          <a:lstStyle>
            <a:lvl1pPr marL="0" indent="0" algn="ctr">
              <a:buNone/>
              <a:defRPr>
                <a:solidFill>
                  <a:schemeClr val="bg1">
                    <a:lumMod val="85000"/>
                  </a:schemeClr>
                </a:solidFill>
              </a:defRPr>
            </a:lvl1pPr>
          </a:lstStyle>
          <a:p>
            <a:pPr lvl="0"/>
            <a:r>
              <a:rPr lang="fr-FR" dirty="0"/>
              <a:t>p. </a:t>
            </a:r>
          </a:p>
        </p:txBody>
      </p:sp>
    </p:spTree>
    <p:extLst>
      <p:ext uri="{BB962C8B-B14F-4D97-AF65-F5344CB8AC3E}">
        <p14:creationId xmlns:p14="http://schemas.microsoft.com/office/powerpoint/2010/main" val="669624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GE2">
    <p:spTree>
      <p:nvGrpSpPr>
        <p:cNvPr id="1" name=""/>
        <p:cNvGrpSpPr/>
        <p:nvPr/>
      </p:nvGrpSpPr>
      <p:grpSpPr>
        <a:xfrm>
          <a:off x="0" y="0"/>
          <a:ext cx="0" cy="0"/>
          <a:chOff x="0" y="0"/>
          <a:chExt cx="0" cy="0"/>
        </a:xfrm>
      </p:grpSpPr>
      <p:pic>
        <p:nvPicPr>
          <p:cNvPr id="6" name="Image 5" descr="Une image contenant personne, ciel, extérieur&#10;&#10;&#10;&#10;Description générée automatiquement">
            <a:extLst>
              <a:ext uri="{FF2B5EF4-FFF2-40B4-BE49-F238E27FC236}">
                <a16:creationId xmlns:a16="http://schemas.microsoft.com/office/drawing/2014/main" id="{475CD449-F73D-4C47-8382-C3A8DBF3FD79}"/>
              </a:ext>
            </a:extLst>
          </p:cNvPr>
          <p:cNvPicPr>
            <a:picLocks noChangeAspect="1"/>
          </p:cNvPicPr>
          <p:nvPr userDrawn="1"/>
        </p:nvPicPr>
        <p:blipFill rotWithShape="1">
          <a:blip r:embed="rId2">
            <a:alphaModFix amt="55000"/>
          </a:blip>
          <a:srcRect l="40377" t="2676" r="-14667" b="10405"/>
          <a:stretch/>
        </p:blipFill>
        <p:spPr>
          <a:xfrm>
            <a:off x="6711886" y="699211"/>
            <a:ext cx="6828149" cy="5647557"/>
          </a:xfrm>
          <a:prstGeom prst="flowChartManualOperation">
            <a:avLst/>
          </a:prstGeom>
        </p:spPr>
      </p:pic>
      <p:sp>
        <p:nvSpPr>
          <p:cNvPr id="4" name="ZoneTexte 3">
            <a:extLst>
              <a:ext uri="{FF2B5EF4-FFF2-40B4-BE49-F238E27FC236}">
                <a16:creationId xmlns:a16="http://schemas.microsoft.com/office/drawing/2014/main" id="{CF6FAB74-4B1D-F44A-BB6E-457CDD51773B}"/>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11" name="ZoneTexte 10">
            <a:extLst>
              <a:ext uri="{FF2B5EF4-FFF2-40B4-BE49-F238E27FC236}">
                <a16:creationId xmlns:a16="http://schemas.microsoft.com/office/drawing/2014/main" id="{3E8A0A09-77D7-0047-BCAB-B68BF6B0C3F9}"/>
              </a:ext>
            </a:extLst>
          </p:cNvPr>
          <p:cNvSpPr txBox="1"/>
          <p:nvPr userDrawn="1"/>
        </p:nvSpPr>
        <p:spPr>
          <a:xfrm>
            <a:off x="684776" y="1128452"/>
            <a:ext cx="5698771" cy="5355312"/>
          </a:xfrm>
          <a:prstGeom prst="rect">
            <a:avLst/>
          </a:prstGeom>
          <a:noFill/>
        </p:spPr>
        <p:txBody>
          <a:bodyPr wrap="square" rtlCol="0">
            <a:spAutoFit/>
          </a:bodyPr>
          <a:lstStyle/>
          <a:p>
            <a:pPr algn="just"/>
            <a:endParaRPr lang="fr-FR" b="0" dirty="0">
              <a:latin typeface="Baskerville" panose="02020502070401020303" pitchFamily="18" charset="0"/>
              <a:ea typeface="Baskerville" panose="02020502070401020303" pitchFamily="18" charset="0"/>
              <a:cs typeface="Futura Medium" panose="020B0602020204020303" pitchFamily="34" charset="-79"/>
            </a:endParaRPr>
          </a:p>
          <a:p>
            <a:pPr algn="just"/>
            <a:r>
              <a:rPr lang="fr-FR" sz="1800" kern="1200" dirty="0">
                <a:solidFill>
                  <a:schemeClr val="tx1"/>
                </a:solidFill>
                <a:effectLst/>
                <a:latin typeface="Baskerville" panose="02020502070401020303" pitchFamily="18" charset="0"/>
                <a:ea typeface="Baskerville" panose="02020502070401020303" pitchFamily="18" charset="0"/>
                <a:cs typeface="+mn-cs"/>
              </a:rPr>
              <a:t>Il a été préalablement rappelé que XProjets est une Junior-Entreprise composée uniquement d’étudiants de l'École Polytechnique. Elle a pour vocation de compléter la formation théorique dispensée dans son établissement d'enseignement supérieur par des applications pratiques à vocation pédagogique dans un contexte professionnel. XProjets est membre de la Confédération Nationale des Junior-Entreprises (CNJE). </a:t>
            </a:r>
          </a:p>
          <a:p>
            <a:pPr algn="just"/>
            <a:r>
              <a:rPr lang="fr-FR" sz="1800" kern="1200" dirty="0">
                <a:solidFill>
                  <a:schemeClr val="tx1"/>
                </a:solidFill>
                <a:effectLst/>
                <a:latin typeface="Baskerville" panose="02020502070401020303" pitchFamily="18" charset="0"/>
                <a:ea typeface="Baskerville" panose="02020502070401020303" pitchFamily="18" charset="0"/>
                <a:cs typeface="+mn-cs"/>
              </a:rPr>
              <a:t>C’est dans cet esprit que le client a confié à XProjets la réalisation de l’étude définie ci-dessous. La présente Convention a pour objet de définir les obligations réciproques des parties et de préciser les modalités d’exécution de l'étude.</a:t>
            </a:r>
          </a:p>
          <a:p>
            <a:pPr algn="just"/>
            <a:r>
              <a:rPr lang="fr-FR" sz="1800" kern="1200" dirty="0">
                <a:solidFill>
                  <a:schemeClr val="tx1"/>
                </a:solidFill>
                <a:effectLst/>
                <a:latin typeface="Baskerville" panose="02020502070401020303" pitchFamily="18" charset="0"/>
                <a:ea typeface="Baskerville" panose="02020502070401020303" pitchFamily="18" charset="0"/>
                <a:cs typeface="+mn-cs"/>
              </a:rPr>
              <a:t> </a:t>
            </a:r>
          </a:p>
          <a:p>
            <a:pPr algn="just"/>
            <a:r>
              <a:rPr lang="fr-FR" sz="1800" kern="1200" dirty="0">
                <a:solidFill>
                  <a:schemeClr val="tx1"/>
                </a:solidFill>
                <a:effectLst/>
                <a:latin typeface="Baskerville" panose="02020502070401020303" pitchFamily="18" charset="0"/>
                <a:ea typeface="Baskerville" panose="02020502070401020303" pitchFamily="18" charset="0"/>
                <a:cs typeface="+mn-cs"/>
              </a:rPr>
              <a:t> </a:t>
            </a:r>
          </a:p>
          <a:p>
            <a:pPr algn="just"/>
            <a:r>
              <a:rPr lang="fr-FR" sz="1800" b="1" kern="1200" dirty="0">
                <a:solidFill>
                  <a:schemeClr val="tx1"/>
                </a:solidFill>
                <a:effectLst/>
                <a:latin typeface="Baskerville" panose="02020502070401020303" pitchFamily="18" charset="0"/>
                <a:ea typeface="Baskerville" panose="02020502070401020303" pitchFamily="18" charset="0"/>
                <a:cs typeface="+mn-cs"/>
              </a:rPr>
              <a:t>Il a été convenu et arrêté ce qui suit :</a:t>
            </a:r>
            <a:endParaRPr lang="fr-FR" sz="18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800" kern="1200" dirty="0">
                <a:solidFill>
                  <a:schemeClr val="tx1"/>
                </a:solidFill>
                <a:effectLst/>
                <a:latin typeface="Baskerville" panose="02020502070401020303" pitchFamily="18" charset="0"/>
                <a:ea typeface="Baskerville" panose="02020502070401020303" pitchFamily="18" charset="0"/>
                <a:cs typeface="+mn-cs"/>
              </a:rPr>
              <a:t> </a:t>
            </a:r>
          </a:p>
          <a:p>
            <a:pPr algn="just"/>
            <a:endParaRPr lang="fr-FR" dirty="0">
              <a:latin typeface="Baskerville" panose="02020502070401020303" pitchFamily="18" charset="0"/>
              <a:ea typeface="Baskerville" panose="02020502070401020303" pitchFamily="18" charset="0"/>
            </a:endParaRPr>
          </a:p>
        </p:txBody>
      </p:sp>
      <p:sp>
        <p:nvSpPr>
          <p:cNvPr id="12" name="Trapèze 11">
            <a:extLst>
              <a:ext uri="{FF2B5EF4-FFF2-40B4-BE49-F238E27FC236}">
                <a16:creationId xmlns:a16="http://schemas.microsoft.com/office/drawing/2014/main" id="{58F8D7CE-7A77-4FB2-8576-32A623460D5D}"/>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593EE45B-4260-4AAE-85B8-1AE6D9C8DA85}"/>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CONDITIONS GENERALES</a:t>
            </a:r>
          </a:p>
        </p:txBody>
      </p:sp>
    </p:spTree>
    <p:extLst>
      <p:ext uri="{BB962C8B-B14F-4D97-AF65-F5344CB8AC3E}">
        <p14:creationId xmlns:p14="http://schemas.microsoft.com/office/powerpoint/2010/main" val="399457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GE-ART1-4">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F6FAB74-4B1D-F44A-BB6E-457CDD51773B}"/>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7" name="ZoneTexte 6">
            <a:extLst>
              <a:ext uri="{FF2B5EF4-FFF2-40B4-BE49-F238E27FC236}">
                <a16:creationId xmlns:a16="http://schemas.microsoft.com/office/drawing/2014/main" id="{52B36D25-9ED1-594B-88A0-C314F63F7A12}"/>
              </a:ext>
            </a:extLst>
          </p:cNvPr>
          <p:cNvSpPr txBox="1"/>
          <p:nvPr userDrawn="1"/>
        </p:nvSpPr>
        <p:spPr>
          <a:xfrm>
            <a:off x="285751" y="1072082"/>
            <a:ext cx="5657850" cy="5539978"/>
          </a:xfrm>
          <a:prstGeom prst="rect">
            <a:avLst/>
          </a:prstGeom>
          <a:noFill/>
        </p:spPr>
        <p:txBody>
          <a:bodyPr wrap="square" rtlCol="0">
            <a:spAutoFit/>
          </a:bodyPr>
          <a:lstStyle/>
          <a:p>
            <a:r>
              <a:rPr lang="fr-FR" sz="1600" dirty="0">
                <a:latin typeface="Futura Medium" panose="020B0602020204020303" pitchFamily="34" charset="-79"/>
                <a:cs typeface="Futura Medium" panose="020B0602020204020303" pitchFamily="34" charset="-79"/>
              </a:rPr>
              <a:t>Article 1 : Objet de la présente Convention</a:t>
            </a:r>
          </a:p>
          <a:p>
            <a:endParaRPr lang="fr-FR" sz="1400" dirty="0">
              <a:latin typeface="Futura Medium" panose="020B0602020204020303" pitchFamily="34" charset="-79"/>
              <a:cs typeface="Futura Medium" panose="020B0602020204020303" pitchFamily="34" charset="-79"/>
            </a:endParaRPr>
          </a:p>
          <a:p>
            <a:r>
              <a:rPr lang="fr-FR" sz="1400" dirty="0">
                <a:latin typeface="Baskerville" panose="02020502070401020303" pitchFamily="18" charset="0"/>
              </a:rPr>
              <a:t>XProjets réalisera pour le client la prestation prévue par la présente Convention.</a:t>
            </a:r>
          </a:p>
          <a:p>
            <a:endParaRPr lang="fr-FR" sz="1400" dirty="0">
              <a:latin typeface="Baskerville" panose="02020502070401020303" pitchFamily="18" charset="0"/>
            </a:endParaRPr>
          </a:p>
          <a:p>
            <a:r>
              <a:rPr lang="fr-FR" sz="1400" dirty="0">
                <a:latin typeface="Baskerville" panose="02020502070401020303" pitchFamily="18" charset="0"/>
              </a:rPr>
              <a:t>Les prestations à fournir par XProjets ont été préalablement établies avec le Client et acceptées par ce dernier. Elles sont détaillées, notamment pour ce qui concerne la méthodologie employée, mais aussi le déroulement temporel, dans la présente Convention d’Étude.</a:t>
            </a:r>
          </a:p>
          <a:p>
            <a:endParaRPr lang="fr-FR" sz="1400" dirty="0">
              <a:latin typeface="Baskerville" panose="02020502070401020303" pitchFamily="18" charset="0"/>
            </a:endParaRPr>
          </a:p>
          <a:p>
            <a:r>
              <a:rPr lang="fr-FR" sz="1600" dirty="0">
                <a:latin typeface="Futura Medium" panose="020B0602020204020303" pitchFamily="34" charset="-79"/>
                <a:cs typeface="Futura Medium" panose="020B0602020204020303" pitchFamily="34" charset="-79"/>
              </a:rPr>
              <a:t>Article 2 : Collaboration</a:t>
            </a:r>
          </a:p>
          <a:p>
            <a:endParaRPr lang="fr-FR" sz="1400" dirty="0">
              <a:latin typeface="Futura Medium" panose="020B0602020204020303" pitchFamily="34" charset="-79"/>
              <a:cs typeface="Futura Medium" panose="020B0602020204020303" pitchFamily="34" charset="-79"/>
            </a:endParaRPr>
          </a:p>
          <a:p>
            <a:r>
              <a:rPr lang="fr-FR" sz="1400" dirty="0">
                <a:latin typeface="Baskerville" panose="02020502070401020303" pitchFamily="18" charset="0"/>
              </a:rPr>
              <a:t>Les parties s'engagent à assurer une étroite collaboration afin de vérifier, aussi souvent que l’une d'elles le jugera nécessaire, l’adéquation entre la prestation fournie et les besoins du Client, tels qu’ils sont définis dans la présente Convention d’Étude.</a:t>
            </a:r>
          </a:p>
          <a:p>
            <a:endParaRPr lang="fr-FR" sz="1400" dirty="0">
              <a:latin typeface="Baskerville" panose="02020502070401020303" pitchFamily="18" charset="0"/>
            </a:endParaRPr>
          </a:p>
          <a:p>
            <a:r>
              <a:rPr lang="fr-FR" sz="1400" dirty="0">
                <a:latin typeface="Baskerville" panose="02020502070401020303" pitchFamily="18" charset="0"/>
              </a:rPr>
              <a:t>Dans l’hypothèse où l’une des deux parties considérerait que la mission ne s’exécute plus conformément aux conditions initiales, celles-ci conviendront de se rapprocher afin d’examiner les possibilités d’adaptation de la Convention d’Étude. En cas de désaccord persistant rendant impossible la poursuite de l’étude, la Convention d’Étude pourra être rompue à l’initiative de l’une ou l’autre partie selon les conditions et modalités prévues à l’article 10.</a:t>
            </a:r>
            <a:endParaRPr lang="fr-FR" sz="1400" dirty="0"/>
          </a:p>
          <a:p>
            <a:endParaRPr lang="fr-FR" sz="1400" dirty="0"/>
          </a:p>
        </p:txBody>
      </p:sp>
      <p:sp>
        <p:nvSpPr>
          <p:cNvPr id="13" name="ZoneTexte 12">
            <a:extLst>
              <a:ext uri="{FF2B5EF4-FFF2-40B4-BE49-F238E27FC236}">
                <a16:creationId xmlns:a16="http://schemas.microsoft.com/office/drawing/2014/main" id="{7BED8970-4984-AF4F-994B-55553870DEAD}"/>
              </a:ext>
            </a:extLst>
          </p:cNvPr>
          <p:cNvSpPr txBox="1"/>
          <p:nvPr userDrawn="1"/>
        </p:nvSpPr>
        <p:spPr>
          <a:xfrm>
            <a:off x="6248399" y="1072082"/>
            <a:ext cx="5657850" cy="4216539"/>
          </a:xfrm>
          <a:prstGeom prst="rect">
            <a:avLst/>
          </a:prstGeom>
          <a:noFill/>
        </p:spPr>
        <p:txBody>
          <a:bodyPr wrap="square" rtlCol="0">
            <a:spAutoFit/>
          </a:bodyPr>
          <a:lstStyle/>
          <a:p>
            <a:r>
              <a:rPr lang="fr-FR" sz="1600" dirty="0">
                <a:latin typeface="Futura Medium" panose="020B0602020204020303" pitchFamily="34" charset="-79"/>
                <a:cs typeface="Futura Medium" panose="020B0602020204020303" pitchFamily="34" charset="-79"/>
              </a:rPr>
              <a:t>Article 3 : Responsabilités</a:t>
            </a:r>
          </a:p>
          <a:p>
            <a:endParaRPr lang="fr-FR" sz="1400" dirty="0">
              <a:latin typeface="Baskerville" panose="02020502070401020303" pitchFamily="18" charset="0"/>
              <a:ea typeface="Baskerville" panose="02020502070401020303" pitchFamily="18" charset="0"/>
              <a:cs typeface="Futura Medium" panose="020B0602020204020303" pitchFamily="34" charset="-79"/>
            </a:endParaRPr>
          </a:p>
          <a:p>
            <a:r>
              <a:rPr lang="fr-FR" sz="1400" dirty="0">
                <a:latin typeface="Baskerville" panose="02020502070401020303" pitchFamily="18" charset="0"/>
                <a:ea typeface="Baskerville" panose="02020502070401020303" pitchFamily="18" charset="0"/>
                <a:cs typeface="Futura Medium" panose="020B0602020204020303" pitchFamily="34" charset="-79"/>
              </a:rPr>
              <a:t>Toute inexécution de l’une des obligations visées à la présente Convention d’Étude engage la responsabilité de son auteur. Compte tenu tant de la nature de la mission que de la spécificité de XProjets, il convient de rappeler que XProjets n'est tenue qu'à une obligation de moyen. Elle mettra donc en œuvre tout son savoir-faire et tous les moyens nécessaires à l’exécution de la mission qui lui est confiée par la présente Convention d’Étude.</a:t>
            </a:r>
          </a:p>
          <a:p>
            <a:endParaRPr lang="fr-FR" sz="1400" dirty="0">
              <a:latin typeface="Baskerville" panose="02020502070401020303" pitchFamily="18" charset="0"/>
              <a:ea typeface="Baskerville" panose="02020502070401020303" pitchFamily="18" charset="0"/>
              <a:cs typeface="Futura Medium" panose="020B0602020204020303" pitchFamily="34" charset="-79"/>
            </a:endParaRPr>
          </a:p>
          <a:p>
            <a:r>
              <a:rPr lang="fr-FR" sz="1600" dirty="0">
                <a:latin typeface="Futura Medium" panose="020B0602020204020303" pitchFamily="34" charset="-79"/>
                <a:cs typeface="Futura Medium" panose="020B0602020204020303" pitchFamily="34" charset="-79"/>
              </a:rPr>
              <a:t>Article 4 : Délais de réalisation</a:t>
            </a:r>
          </a:p>
          <a:p>
            <a:endParaRPr lang="fr-FR" sz="1400" dirty="0">
              <a:latin typeface="Futura Medium" panose="020B0602020204020303" pitchFamily="34" charset="-79"/>
              <a:cs typeface="Futura Medium" panose="020B0602020204020303" pitchFamily="34" charset="-79"/>
            </a:endParaRPr>
          </a:p>
          <a:p>
            <a:r>
              <a:rPr lang="fr-FR" sz="1400" dirty="0">
                <a:latin typeface="Baskerville" panose="02020502070401020303" pitchFamily="18" charset="0"/>
                <a:ea typeface="Baskerville" panose="02020502070401020303" pitchFamily="18" charset="0"/>
                <a:cs typeface="Futura Medium" panose="020B0602020204020303" pitchFamily="34" charset="-79"/>
              </a:rPr>
              <a:t>Le délai de réalisation de l’étude est précisé dans la partie « Planning » de la présente Convention d’Etude. L’étude débute à la signature de la présente Convention d’Etude sauf cas de force majeure ou cause imputable au Client et sous réserve de réception de l’acompte éventuellement prévu, ainsi que sous réserve de réception des éléments nécessaires à la réalisation de l’étude tels que mentionnés dans la partie « Cahier des charges » de la présente Convention d’Etude, sauf cas de force majeure ou cause imputable au client. </a:t>
            </a:r>
          </a:p>
          <a:p>
            <a:endParaRPr lang="fr-FR" sz="1400" dirty="0">
              <a:latin typeface="Futura Medium" panose="020B0602020204020303" pitchFamily="34" charset="-79"/>
              <a:cs typeface="Futura Medium" panose="020B0602020204020303" pitchFamily="34" charset="-79"/>
            </a:endParaRPr>
          </a:p>
        </p:txBody>
      </p:sp>
      <p:sp>
        <p:nvSpPr>
          <p:cNvPr id="8" name="Trapèze 7">
            <a:extLst>
              <a:ext uri="{FF2B5EF4-FFF2-40B4-BE49-F238E27FC236}">
                <a16:creationId xmlns:a16="http://schemas.microsoft.com/office/drawing/2014/main" id="{67629833-1B3F-4EC2-8366-7719B4EA97FC}"/>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E4B191E-203F-4739-9592-5B4BE1653D77}"/>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CONDITIONS GENERALES</a:t>
            </a:r>
          </a:p>
        </p:txBody>
      </p:sp>
    </p:spTree>
    <p:extLst>
      <p:ext uri="{BB962C8B-B14F-4D97-AF65-F5344CB8AC3E}">
        <p14:creationId xmlns:p14="http://schemas.microsoft.com/office/powerpoint/2010/main" val="16994538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GE-ART-6FIN-7-8-9">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F6FAB74-4B1D-F44A-BB6E-457CDD51773B}"/>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7" name="ZoneTexte 6">
            <a:extLst>
              <a:ext uri="{FF2B5EF4-FFF2-40B4-BE49-F238E27FC236}">
                <a16:creationId xmlns:a16="http://schemas.microsoft.com/office/drawing/2014/main" id="{52B36D25-9ED1-594B-88A0-C314F63F7A12}"/>
              </a:ext>
            </a:extLst>
          </p:cNvPr>
          <p:cNvSpPr txBox="1"/>
          <p:nvPr userDrawn="1"/>
        </p:nvSpPr>
        <p:spPr>
          <a:xfrm>
            <a:off x="285751" y="923799"/>
            <a:ext cx="5657850" cy="5531771"/>
          </a:xfrm>
          <a:prstGeom prst="rect">
            <a:avLst/>
          </a:prstGeom>
          <a:noFill/>
        </p:spPr>
        <p:txBody>
          <a:bodyPr wrap="square" rtlCol="0">
            <a:spAutoFit/>
          </a:bodyPr>
          <a:lstStyle/>
          <a:p>
            <a:pPr algn="just">
              <a:lnSpc>
                <a:spcPct val="110000"/>
              </a:lnSpc>
              <a:spcAft>
                <a:spcPts val="800"/>
              </a:spcAft>
            </a:pPr>
            <a:r>
              <a:rPr lang="fr-FR" sz="1400" dirty="0">
                <a:latin typeface="Baskerville" panose="02020502070401020303" pitchFamily="18" charset="0"/>
                <a:ea typeface="Baskerville" panose="02020502070401020303" pitchFamily="18" charset="0"/>
                <a:cs typeface="Times New Roman" panose="02020603050405020304" pitchFamily="18" charset="0"/>
              </a:rPr>
              <a:t>Dans l’hypothèse où la mission confiée cesserait d’un commun accord, les parties à la présente Convention d’Étude règleront de manière amiable le sort des sommes perçues par XProjets.</a:t>
            </a:r>
          </a:p>
          <a:p>
            <a:pPr algn="just">
              <a:lnSpc>
                <a:spcPct val="110000"/>
              </a:lnSpc>
              <a:spcAft>
                <a:spcPts val="800"/>
              </a:spcAft>
            </a:pPr>
            <a:r>
              <a:rPr lang="fr-FR" sz="1400" dirty="0">
                <a:latin typeface="Baskerville" panose="02020502070401020303" pitchFamily="18" charset="0"/>
                <a:ea typeface="Baskerville" panose="02020502070401020303" pitchFamily="18" charset="0"/>
                <a:cs typeface="Times New Roman" panose="02020603050405020304" pitchFamily="18" charset="0"/>
              </a:rPr>
              <a:t>Toute rupture de la présente Convention d’Étude doit respecter les termes de l'article 10.</a:t>
            </a:r>
          </a:p>
          <a:p>
            <a:pPr algn="just">
              <a:lnSpc>
                <a:spcPct val="110000"/>
              </a:lnSpc>
              <a:spcAft>
                <a:spcPts val="800"/>
              </a:spcAft>
            </a:pPr>
            <a:endParaRPr lang="fr-FR" sz="1400" dirty="0">
              <a:latin typeface="Baskerville" panose="02020502070401020303" pitchFamily="18" charset="0"/>
              <a:ea typeface="Baskerville" panose="02020502070401020303" pitchFamily="18" charset="0"/>
              <a:cs typeface="Times New Roman" panose="02020603050405020304" pitchFamily="18" charset="0"/>
            </a:endParaRPr>
          </a:p>
          <a:p>
            <a:pPr algn="just">
              <a:lnSpc>
                <a:spcPct val="110000"/>
              </a:lnSpc>
              <a:spcAft>
                <a:spcPts val="800"/>
              </a:spcAft>
            </a:pPr>
            <a:r>
              <a:rPr lang="fr-FR" sz="1600" b="0" dirty="0">
                <a:solidFill>
                  <a:srgbClr val="262626"/>
                </a:solidFill>
                <a:latin typeface="Futura Medium" panose="020B0602020204020303" pitchFamily="34" charset="-79"/>
                <a:ea typeface="Times New Roman" panose="02020603050405020304" pitchFamily="18" charset="0"/>
                <a:cs typeface="Futura Medium" panose="020B0602020204020303" pitchFamily="34" charset="-79"/>
              </a:rPr>
              <a:t>Article 7 : Garantie de la prestation</a:t>
            </a:r>
          </a:p>
          <a:p>
            <a:pPr algn="just">
              <a:lnSpc>
                <a:spcPct val="110000"/>
              </a:lnSpc>
              <a:spcAft>
                <a:spcPts val="800"/>
              </a:spcAft>
            </a:pPr>
            <a:r>
              <a:rPr lang="fr-FR" sz="1400" dirty="0">
                <a:latin typeface="Baskerville" panose="02020502070401020303" pitchFamily="18" charset="0"/>
                <a:ea typeface="Baskerville" panose="02020502070401020303" pitchFamily="18" charset="0"/>
                <a:cs typeface="Times New Roman" panose="02020603050405020304" pitchFamily="18" charset="0"/>
              </a:rPr>
              <a:t>La prestation réalisée par XProjets est soumise à une garantie d’une durée de trois (3) mois à compter de la signature du Procès-Verbal de recette final. Au cours de cette période, tout motif d’insatisfaction du client portant sur un élément du cahier des charges défini dans la Proposition d’intervention devra être pris en compte par XProjets, qui s’engage à commencer la correction des prestations sous quinze (15) jours ouvrés, tout en fournissant au préalable une estimation de la durée des travaux.</a:t>
            </a:r>
          </a:p>
          <a:p>
            <a:pPr algn="just">
              <a:lnSpc>
                <a:spcPct val="110000"/>
              </a:lnSpc>
              <a:spcAft>
                <a:spcPts val="800"/>
              </a:spcAft>
            </a:pPr>
            <a:endParaRPr lang="fr-FR" sz="1400" b="0" kern="1200" dirty="0">
              <a:solidFill>
                <a:schemeClr val="tx1"/>
              </a:solidFill>
              <a:effectLst/>
              <a:latin typeface="Baskerville" panose="02020502070401020303" pitchFamily="18" charset="0"/>
              <a:ea typeface="Baskerville" panose="02020502070401020303" pitchFamily="18" charset="0"/>
              <a:cs typeface="Times New Roman" panose="02020603050405020304" pitchFamily="18" charset="0"/>
            </a:endParaRPr>
          </a:p>
          <a:p>
            <a:pPr algn="just">
              <a:lnSpc>
                <a:spcPct val="110000"/>
              </a:lnSpc>
              <a:spcAft>
                <a:spcPts val="800"/>
              </a:spcAft>
            </a:pPr>
            <a:r>
              <a:rPr lang="fr-FR" sz="1600" b="0" kern="1200" dirty="0">
                <a:solidFill>
                  <a:schemeClr val="tx1"/>
                </a:solidFill>
                <a:effectLst/>
                <a:latin typeface="Futura Medium" panose="020B0602020204020303" pitchFamily="34" charset="-79"/>
                <a:ea typeface="+mn-ea"/>
                <a:cs typeface="Futura Medium" panose="020B0602020204020303" pitchFamily="34" charset="-79"/>
              </a:rPr>
              <a:t>Article 8 : Force majeure</a:t>
            </a: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En cas de force majeure, la partie empêchée verra ses obligations suspendues pendant la durée de la force majeure. La partie empêchée doit en aviser immédiatement l'autre partie par lettre recommandée avec accusé de réception. </a:t>
            </a:r>
            <a:endParaRPr lang="fr-FR" sz="1400" dirty="0">
              <a:latin typeface="Baskerville" panose="02020502070401020303" pitchFamily="18" charset="0"/>
              <a:ea typeface="Baskerville" panose="02020502070401020303"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7BED8970-4984-AF4F-994B-55553870DEAD}"/>
              </a:ext>
            </a:extLst>
          </p:cNvPr>
          <p:cNvSpPr txBox="1"/>
          <p:nvPr userDrawn="1"/>
        </p:nvSpPr>
        <p:spPr>
          <a:xfrm>
            <a:off x="6248401" y="923799"/>
            <a:ext cx="5657850" cy="532453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rPr>
              <a:t>La partie empêchée informera également l'autre partie de la durée estimée de l'empêchement et des dispositions palliatives qu'elle a prises ou se propose de prendre.</a:t>
            </a:r>
          </a:p>
          <a:p>
            <a:endParaRPr lang="fr-FR" sz="1600" b="0" kern="1200" dirty="0">
              <a:solidFill>
                <a:schemeClr val="tx1"/>
              </a:solidFill>
              <a:effectLst/>
              <a:latin typeface="Futura Medium" panose="020B0602020204020303" pitchFamily="34" charset="-79"/>
              <a:ea typeface="+mn-ea"/>
              <a:cs typeface="Futura Medium" panose="020B0602020204020303" pitchFamily="34" charset="-79"/>
            </a:endParaRPr>
          </a:p>
          <a:p>
            <a:r>
              <a:rPr lang="fr-FR" sz="1600" b="0" kern="1200" dirty="0">
                <a:solidFill>
                  <a:schemeClr val="tx1"/>
                </a:solidFill>
                <a:effectLst/>
                <a:latin typeface="Futura Medium" panose="020B0602020204020303" pitchFamily="34" charset="-79"/>
                <a:ea typeface="+mn-ea"/>
                <a:cs typeface="Futura Medium" panose="020B0602020204020303" pitchFamily="34" charset="-79"/>
              </a:rPr>
              <a:t>Article 9 : Modifications</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La présente Convention d’Étude ne pourra être modifiée qu'après accord écrit entre les deux parties. </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Toute modification de la part de l’une des deux parties de l’échéancier prévisionnel, devra faire l’objet d’un Avenant ou bien de courriers électroniques notifiant la cause et le nouveau délai de réalisation ainsi que l’acceptation du client. Les Parties déclarent expressément que les courriers électroniques visant à modifier l’échéancier prévisionnel de la présente Convention d’Étude auront entre elles la valeur d’une preuve écrite et renoncent à exiger toute confirmation par lettre. En outre, le client affirme qu’il est seul propriétaire de son adresse de courriers électroniques mentionnée dans la Convention d’Étude et s’engage à prévenir XProjets en cas de changement de celle-ci. </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Toute modification de la part de l’une des deux parties de l’objet de l’étude, du budget prévisionnel, de la méthodologie ou de toute autre disposition de la présente Convention d’Étude à l’exception de l’échéancier prévisionnel devra faire l’objet d’un Avenant.</a:t>
            </a:r>
          </a:p>
        </p:txBody>
      </p:sp>
      <p:sp>
        <p:nvSpPr>
          <p:cNvPr id="8" name="Trapèze 7">
            <a:extLst>
              <a:ext uri="{FF2B5EF4-FFF2-40B4-BE49-F238E27FC236}">
                <a16:creationId xmlns:a16="http://schemas.microsoft.com/office/drawing/2014/main" id="{E52AC689-6756-47B8-B5CB-36CE79DE030D}"/>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76BFDDB4-9CDE-4C31-85F1-64E1074C43BC}"/>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CONDITIONS GENERALES</a:t>
            </a:r>
          </a:p>
        </p:txBody>
      </p:sp>
    </p:spTree>
    <p:extLst>
      <p:ext uri="{BB962C8B-B14F-4D97-AF65-F5344CB8AC3E}">
        <p14:creationId xmlns:p14="http://schemas.microsoft.com/office/powerpoint/2010/main" val="4292809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GE-ART-10-11-12">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F6FAB74-4B1D-F44A-BB6E-457CDD51773B}"/>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7" name="ZoneTexte 6">
            <a:extLst>
              <a:ext uri="{FF2B5EF4-FFF2-40B4-BE49-F238E27FC236}">
                <a16:creationId xmlns:a16="http://schemas.microsoft.com/office/drawing/2014/main" id="{52B36D25-9ED1-594B-88A0-C314F63F7A12}"/>
              </a:ext>
            </a:extLst>
          </p:cNvPr>
          <p:cNvSpPr txBox="1"/>
          <p:nvPr userDrawn="1"/>
        </p:nvSpPr>
        <p:spPr>
          <a:xfrm>
            <a:off x="285751" y="923799"/>
            <a:ext cx="5657850" cy="4955203"/>
          </a:xfrm>
          <a:prstGeom prst="rect">
            <a:avLst/>
          </a:prstGeom>
          <a:noFill/>
        </p:spPr>
        <p:txBody>
          <a:bodyPr wrap="square" rtlCol="0">
            <a:spAutoFit/>
          </a:bodyPr>
          <a:lstStyle/>
          <a:p>
            <a:r>
              <a:rPr lang="fr-FR" sz="1600" b="0" kern="1200" dirty="0">
                <a:solidFill>
                  <a:schemeClr val="tx1"/>
                </a:solidFill>
                <a:effectLst/>
                <a:latin typeface="Futura Medium" panose="020B0602020204020303" pitchFamily="34" charset="-79"/>
                <a:ea typeface="+mn-ea"/>
                <a:cs typeface="Futura Medium" panose="020B0602020204020303" pitchFamily="34" charset="-79"/>
              </a:rPr>
              <a:t>Article 10 : Résiliation </a:t>
            </a:r>
          </a:p>
          <a:p>
            <a:endParaRPr lang="fr-FR" sz="1600" b="0" kern="1200" dirty="0">
              <a:solidFill>
                <a:schemeClr val="tx1"/>
              </a:solidFill>
              <a:effectLst/>
              <a:latin typeface="Futura Medium" panose="020B0602020204020303" pitchFamily="34" charset="-79"/>
              <a:ea typeface="+mn-ea"/>
              <a:cs typeface="Futura Medium" panose="020B0602020204020303" pitchFamily="34" charset="-79"/>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Toute résiliation par l’une des parties se fera par lettre recommandée avec accusé de réception, précédée en cas de non-respect par l’une des parties des obligations prévues par la présente Convention d’Étude, d’une mise en demeure de se conformer auxdites obligations. La partie ne pourra procéder à la résiliation de la Convention d’Étude que passé un délai de quinze (15) jours après notification par lettre recommandée avec accusé de réception à l'autre partie.</a:t>
            </a:r>
          </a:p>
          <a:p>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r>
              <a:rPr lang="fr-FR" sz="1600" b="0" kern="1200" dirty="0">
                <a:solidFill>
                  <a:schemeClr val="tx1"/>
                </a:solidFill>
                <a:effectLst/>
                <a:latin typeface="Futura Medium" panose="020B0602020204020303" pitchFamily="34" charset="-79"/>
                <a:ea typeface="+mn-ea"/>
                <a:cs typeface="Futura Medium" panose="020B0602020204020303" pitchFamily="34" charset="-79"/>
              </a:rPr>
              <a:t>Article 11 : Confidentialité</a:t>
            </a:r>
          </a:p>
          <a:p>
            <a:endParaRPr lang="fr-FR" sz="1600" b="0" kern="1200" dirty="0">
              <a:solidFill>
                <a:schemeClr val="tx1"/>
              </a:solidFill>
              <a:effectLst/>
              <a:latin typeface="Futura Medium" panose="020B0602020204020303" pitchFamily="34" charset="-79"/>
              <a:ea typeface="+mn-ea"/>
              <a:cs typeface="Futura Medium" panose="020B0602020204020303" pitchFamily="34" charset="-79"/>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Tous les membres de XProjets seront tenus au secret le plus absolu et s’engagent à ne communiquer à des tiers, sans une autorisation expresse du Client, aucune indication sur les travaux effectués ni aucune information qu’ils pourraient recueillir du fait de leur mission pour le Client. Ceci à l'exception d'une utilisation pédagogique des renseignements et documents ayant un rapport avec l'étude, utilisation faite avec l'accord écrit du Client. 	</a:t>
            </a: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La confidentialité touche notamment :</a:t>
            </a:r>
          </a:p>
          <a:p>
            <a:pPr marL="0" lvl="0" indent="0" algn="just">
              <a:buFont typeface="Arial" panose="020B0604020202020204" pitchFamily="34" charset="0"/>
              <a:buNone/>
            </a:pPr>
            <a:r>
              <a:rPr lang="fr-FR" sz="1400" kern="1200" dirty="0">
                <a:solidFill>
                  <a:schemeClr val="tx1"/>
                </a:solidFill>
                <a:effectLst/>
                <a:latin typeface="Baskerville" panose="02020502070401020303" pitchFamily="18" charset="0"/>
                <a:ea typeface="Baskerville" panose="02020502070401020303" pitchFamily="18" charset="0"/>
                <a:cs typeface="+mn-cs"/>
              </a:rPr>
              <a:t>		- toute information transmise par le Client ;</a:t>
            </a:r>
          </a:p>
          <a:p>
            <a:pPr marL="0" lvl="0" indent="0" algn="just">
              <a:buFont typeface="Arial" panose="020B0604020202020204" pitchFamily="34" charset="0"/>
              <a:buNone/>
            </a:pPr>
            <a:r>
              <a:rPr lang="fr-FR" sz="1400" kern="1200" dirty="0">
                <a:solidFill>
                  <a:schemeClr val="tx1"/>
                </a:solidFill>
                <a:effectLst/>
                <a:latin typeface="Baskerville" panose="02020502070401020303" pitchFamily="18" charset="0"/>
                <a:ea typeface="Baskerville" panose="02020502070401020303" pitchFamily="18" charset="0"/>
                <a:cs typeface="+mn-cs"/>
              </a:rPr>
              <a:t>		- les rapports, travaux, études, résultats de la mission.</a:t>
            </a:r>
          </a:p>
        </p:txBody>
      </p:sp>
      <p:sp>
        <p:nvSpPr>
          <p:cNvPr id="13" name="ZoneTexte 12">
            <a:extLst>
              <a:ext uri="{FF2B5EF4-FFF2-40B4-BE49-F238E27FC236}">
                <a16:creationId xmlns:a16="http://schemas.microsoft.com/office/drawing/2014/main" id="{7BED8970-4984-AF4F-994B-55553870DEAD}"/>
              </a:ext>
            </a:extLst>
          </p:cNvPr>
          <p:cNvSpPr txBox="1"/>
          <p:nvPr userDrawn="1"/>
        </p:nvSpPr>
        <p:spPr>
          <a:xfrm>
            <a:off x="6248401" y="701373"/>
            <a:ext cx="5657850" cy="4893647"/>
          </a:xfrm>
          <a:prstGeom prst="rect">
            <a:avLst/>
          </a:prstGeom>
          <a:noFill/>
        </p:spPr>
        <p:txBody>
          <a:bodyPr wrap="square" rtlCol="0">
            <a:spAutoFit/>
          </a:bodyPr>
          <a:lstStyle/>
          <a:p>
            <a:pPr algn="just"/>
            <a:r>
              <a:rPr lang="fr-FR" sz="1600" b="0" kern="1200" dirty="0">
                <a:solidFill>
                  <a:schemeClr val="tx1"/>
                </a:solidFill>
                <a:effectLst/>
                <a:latin typeface="Futura Medium" panose="020B0602020204020303" pitchFamily="34" charset="-79"/>
                <a:ea typeface="+mn-ea"/>
                <a:cs typeface="Futura Medium" panose="020B0602020204020303" pitchFamily="34" charset="-79"/>
              </a:rPr>
              <a:t>Article 12 : Propriété de l’étude</a:t>
            </a:r>
          </a:p>
          <a:p>
            <a:pPr algn="just"/>
            <a:endParaRPr lang="fr-FR" sz="1600" b="0" kern="1200" dirty="0">
              <a:solidFill>
                <a:schemeClr val="tx1"/>
              </a:solidFill>
              <a:effectLst/>
              <a:latin typeface="Futura Medium" panose="020B0602020204020303" pitchFamily="34" charset="-79"/>
              <a:ea typeface="+mn-ea"/>
              <a:cs typeface="Futura Medium" panose="020B0602020204020303" pitchFamily="34" charset="-79"/>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L'ensemble des techniques et méthodes de recherche demeure la propriété de XProjets et ne pourra faire l'objet d'aucune utilisation ou reproduction sans accord exprès.</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L’ensemble des travaux techniques et méthodologiques nécessaires à la réalisation de l’étude demeurent la propriété exclusive de XProjets jusqu’au paiement global de l’étude, après quoi le résultat de l'étude sera la propriété du Client.</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XProjets, en accord avec le Client, archivera les données concernant l’étude sur support informatique et papier. Cependant, aucune utilisation ou reproduction des travaux ou études ne pourra se faire sans l’autorisation écrite du Client.</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Le Client pourra exploiter ou faire exploiter les résultats de l'étude sans aucune rémunération au profit de XProjets, autre que celle mentionnée dans l’article 5 des Conditions Générales de l’Étude.</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XProjets se réserve le droit d'utiliser le nom et le logo du Client à titre de référence.</a:t>
            </a:r>
            <a:endParaRPr lang="fr-FR" sz="1400" kern="1200" dirty="0">
              <a:solidFill>
                <a:schemeClr val="tx1"/>
              </a:solidFill>
              <a:effectLst/>
              <a:latin typeface="+mn-lt"/>
              <a:ea typeface="+mn-ea"/>
              <a:cs typeface="+mn-cs"/>
            </a:endParaRPr>
          </a:p>
        </p:txBody>
      </p:sp>
      <p:sp>
        <p:nvSpPr>
          <p:cNvPr id="8" name="Trapèze 7">
            <a:extLst>
              <a:ext uri="{FF2B5EF4-FFF2-40B4-BE49-F238E27FC236}">
                <a16:creationId xmlns:a16="http://schemas.microsoft.com/office/drawing/2014/main" id="{7F940EF3-666C-4B6A-9CF4-1A8B0E63A7C8}"/>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B96934F-0FE4-4CA9-9E52-4E1DA9DD4BFE}"/>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CONDITIONS GENERALES</a:t>
            </a:r>
          </a:p>
        </p:txBody>
      </p:sp>
    </p:spTree>
    <p:extLst>
      <p:ext uri="{BB962C8B-B14F-4D97-AF65-F5344CB8AC3E}">
        <p14:creationId xmlns:p14="http://schemas.microsoft.com/office/powerpoint/2010/main" val="804049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GE-ART-13-14">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F6FAB74-4B1D-F44A-BB6E-457CDD51773B}"/>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7" name="ZoneTexte 6">
            <a:extLst>
              <a:ext uri="{FF2B5EF4-FFF2-40B4-BE49-F238E27FC236}">
                <a16:creationId xmlns:a16="http://schemas.microsoft.com/office/drawing/2014/main" id="{52B36D25-9ED1-594B-88A0-C314F63F7A12}"/>
              </a:ext>
            </a:extLst>
          </p:cNvPr>
          <p:cNvSpPr txBox="1"/>
          <p:nvPr userDrawn="1"/>
        </p:nvSpPr>
        <p:spPr>
          <a:xfrm>
            <a:off x="285751" y="923799"/>
            <a:ext cx="5657850" cy="5570756"/>
          </a:xfrm>
          <a:prstGeom prst="rect">
            <a:avLst/>
          </a:prstGeom>
          <a:noFill/>
        </p:spPr>
        <p:txBody>
          <a:bodyPr wrap="square" rtlCol="0">
            <a:spAutoFit/>
          </a:bodyPr>
          <a:lstStyle/>
          <a:p>
            <a:pPr algn="just"/>
            <a:r>
              <a:rPr lang="fr-FR" sz="1600" b="0" kern="1200" dirty="0">
                <a:solidFill>
                  <a:schemeClr val="tx1"/>
                </a:solidFill>
                <a:effectLst/>
                <a:latin typeface="Futura Medium" panose="020B0602020204020303" pitchFamily="34" charset="-79"/>
                <a:ea typeface="+mn-ea"/>
                <a:cs typeface="Futura Medium" panose="020B0602020204020303" pitchFamily="34" charset="-79"/>
              </a:rPr>
              <a:t>Article 13 : Litiges et tribunaux compétents</a:t>
            </a:r>
          </a:p>
          <a:p>
            <a:pPr algn="just"/>
            <a:endParaRPr lang="fr-FR" sz="1600" b="0" kern="1200" dirty="0">
              <a:solidFill>
                <a:schemeClr val="tx1"/>
              </a:solidFill>
              <a:effectLst/>
              <a:latin typeface="Futura Medium" panose="020B0602020204020303" pitchFamily="34" charset="-79"/>
              <a:ea typeface="+mn-ea"/>
              <a:cs typeface="Futura Medium" panose="020B0602020204020303" pitchFamily="34" charset="-79"/>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La présente Convention d’Étude est soumise au droit français. En cas de litige relatif à l'interprétation, l'exécution ou la fin de la présente Convention d’Étude, les parties s’engagent à rechercher, avant tout recours contentieux, une solution à l'amiable. En cas de désaccord persistant, le litige sera porté devant la juridiction d'instance compétente dont dépend le siège de XProjets.</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r>
              <a:rPr lang="fr-FR" sz="1600" b="0" kern="1200" dirty="0">
                <a:solidFill>
                  <a:schemeClr val="tx1"/>
                </a:solidFill>
                <a:effectLst/>
                <a:latin typeface="Futura Medium" panose="020B0602020204020303" pitchFamily="34" charset="-79"/>
                <a:ea typeface="+mn-ea"/>
                <a:cs typeface="Futura Medium" panose="020B0602020204020303" pitchFamily="34" charset="-79"/>
              </a:rPr>
              <a:t>Article 14 : Loi Informatique et Libertés</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Les données récoltées au cours de cette étude peuvent être nominatives, à destination du client et devoir faire l'objet d'une déclaration auprès de la Commission Nationale Informatique et Libertés (CNIL). Il incombe au client d’effectuer cette déclaration. XProjets ne saurait être tenue responsable d'un quelconque manquement du client à ces obligations. </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Les informations relatives au client font l'objet d'un traitement informatique et sont destinées à XProjets pour la gestion de sa clientèle et sa prospection commerciale.</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Conformément à la Loi Informatique et Libertés du 6 janvier 1978 modifiée en 2004, le client bénéficie d'un droit d'accès et de rectification aux informations qui le concernent, par envoi d’un courrier électronique ou postal, dans un délai d’une (1) semaine.</a:t>
            </a:r>
          </a:p>
        </p:txBody>
      </p:sp>
      <p:sp>
        <p:nvSpPr>
          <p:cNvPr id="13" name="ZoneTexte 12">
            <a:extLst>
              <a:ext uri="{FF2B5EF4-FFF2-40B4-BE49-F238E27FC236}">
                <a16:creationId xmlns:a16="http://schemas.microsoft.com/office/drawing/2014/main" id="{7BED8970-4984-AF4F-994B-55553870DEAD}"/>
              </a:ext>
            </a:extLst>
          </p:cNvPr>
          <p:cNvSpPr txBox="1"/>
          <p:nvPr userDrawn="1"/>
        </p:nvSpPr>
        <p:spPr>
          <a:xfrm>
            <a:off x="6248401" y="701373"/>
            <a:ext cx="5657850" cy="5693866"/>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rPr>
              <a:t>Les termes « données à caractère personnel », « traiter/traitement », « responsable du traitement », « sous traitement » ont la même signification que celle qui leur est donnée par la Loi « Informatique et Libertés » du 6 janvier 1978, ainsi que par tout Règlement européen dès ce dernier applicable, ci-après dénommés « la Règlementation ».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rPr>
              <a:t>Les données récoltées et transmises au client au cours de cette étude peuvent être nominatives et à destination du client. Chacune des Parties déclare faire son affaire des diverses déclarations et/ou mesures exigées par la Réglementation dans le cadre de la mise en œuvre des traitements de données à caractère personnel. XProjets ne saurait être tenue responsable d'un quelconque manquement du client aux obligations qui lui incombent.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rPr>
              <a:t>Les informations relatives au client font l'objet d'un traitement informatique et sont destinées à XProjets et traitées par le Président pour la gestion de la clientèle de XProjets et sa prospection commerciale.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rPr>
              <a:t>Elles sont conservées pendant une durée de 10 ans et sont destinées au pôle commercial de XProjets.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rPr>
              <a:t>Conformément à la Règlementation, le client dispose et peut exercer ses droits d'accès, de rectification, d’effacement, d’opposition, à la portabilité, aux informations qui le concernent et les faire rectifier en contactant le Président de XProjets, par envoi d'un courrier électronique à </a:t>
            </a:r>
            <a:r>
              <a:rPr kumimoji="0" lang="fr-FR" sz="1400" b="0" i="0" u="sng" strike="noStrike" kern="1200" cap="none" spc="0" normalizeH="0" baseline="0" noProof="0" dirty="0" err="1">
                <a:ln>
                  <a:noFill/>
                </a:ln>
                <a:solidFill>
                  <a:srgbClr val="000000"/>
                </a:solidFill>
                <a:effectLst/>
                <a:uLnTx/>
                <a:uFillTx/>
                <a:latin typeface="Baskerville" panose="02020502070401020303" pitchFamily="18" charset="0"/>
                <a:ea typeface="Baskerville" panose="02020502070401020303" pitchFamily="18" charset="0"/>
                <a:cs typeface="+mn-cs"/>
              </a:rPr>
              <a:t>contact@xprojets.</a:t>
            </a:r>
            <a:r>
              <a:rPr kumimoji="0" lang="fr-FR" sz="1400" b="0" i="0" u="none" strike="noStrike" kern="1200" cap="none" spc="0" normalizeH="0" baseline="0" noProof="0" dirty="0" err="1">
                <a:ln>
                  <a:noFill/>
                </a:ln>
                <a:solidFill>
                  <a:srgbClr val="000000"/>
                </a:solidFill>
                <a:effectLst/>
                <a:uLnTx/>
                <a:uFillTx/>
                <a:latin typeface="Baskerville" panose="02020502070401020303" pitchFamily="18" charset="0"/>
                <a:ea typeface="Baskerville" panose="02020502070401020303" pitchFamily="18" charset="0"/>
                <a:cs typeface="+mn-cs"/>
              </a:rPr>
              <a:t>com</a:t>
            </a:r>
            <a:r>
              <a:rPr kumimoji="0" lang="fr-FR" sz="1400" b="0" i="0" u="none" strike="noStrike" kern="1200" cap="none" spc="0" normalizeH="0" baseline="0" noProof="0" dirty="0">
                <a:ln>
                  <a:noFill/>
                </a:ln>
                <a:solidFill>
                  <a:srgbClr val="000000"/>
                </a:solidFill>
                <a:effectLst/>
                <a:uLnTx/>
                <a:uFillTx/>
                <a:latin typeface="Baskerville" panose="02020502070401020303" pitchFamily="18" charset="0"/>
                <a:ea typeface="Baskerville" panose="02020502070401020303" pitchFamily="18" charset="0"/>
                <a:cs typeface="+mn-cs"/>
              </a:rPr>
              <a:t> ou bien par courrier postal.</a:t>
            </a:r>
          </a:p>
        </p:txBody>
      </p:sp>
      <p:sp>
        <p:nvSpPr>
          <p:cNvPr id="5" name="Espace réservé du texte 4">
            <a:extLst>
              <a:ext uri="{FF2B5EF4-FFF2-40B4-BE49-F238E27FC236}">
                <a16:creationId xmlns:a16="http://schemas.microsoft.com/office/drawing/2014/main" id="{19CDBACE-1C29-B84C-BFD8-37822D821364}"/>
              </a:ext>
            </a:extLst>
          </p:cNvPr>
          <p:cNvSpPr>
            <a:spLocks noGrp="1"/>
          </p:cNvSpPr>
          <p:nvPr>
            <p:ph type="body" sz="quarter" idx="11" hasCustomPrompt="1"/>
          </p:nvPr>
        </p:nvSpPr>
        <p:spPr>
          <a:xfrm>
            <a:off x="1358900" y="1501170"/>
            <a:ext cx="4288138" cy="1181287"/>
          </a:xfrm>
          <a:prstGeom prst="rect">
            <a:avLst/>
          </a:prstGeom>
          <a:solidFill>
            <a:schemeClr val="accent5">
              <a:lumMod val="40000"/>
              <a:lumOff val="60000"/>
            </a:schemeClr>
          </a:solidFill>
        </p:spPr>
        <p:txBody>
          <a:bodyPr/>
          <a:lstStyle>
            <a:lvl1pPr marL="228600" marR="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lang="fr-FR" sz="1100" smtClean="0">
                <a:solidFill>
                  <a:schemeClr val="accent6"/>
                </a:solidFill>
                <a:effectLst/>
              </a:defRPr>
            </a:lvl1pPr>
          </a:lstStyle>
          <a:p>
            <a:pPr algn="just">
              <a:lnSpc>
                <a:spcPct val="110000"/>
              </a:lnSpc>
              <a:spcAft>
                <a:spcPts val="800"/>
              </a:spcAft>
            </a:pPr>
            <a:r>
              <a:rPr lang="fr-FR" sz="1100" b="1" dirty="0">
                <a:effectLst/>
                <a:highlight>
                  <a:srgbClr val="FFFF00"/>
                </a:highlight>
                <a:latin typeface="Segoe UI"/>
                <a:ea typeface="Segoe UI"/>
                <a:cs typeface="Times New Roman" panose="02020603050405020304" pitchFamily="18" charset="0"/>
              </a:rPr>
              <a:t>ZONE À SUPPRIMER APRÈS VÉRIFICATION DU TRIBUNAL COMPÉTENT: </a:t>
            </a:r>
            <a:r>
              <a:rPr lang="fr-FR" sz="1100" dirty="0">
                <a:effectLst/>
                <a:highlight>
                  <a:srgbClr val="FFFF00"/>
                </a:highlight>
                <a:latin typeface="Segoe UI"/>
                <a:ea typeface="Segoe UI"/>
                <a:cs typeface="Times New Roman" panose="02020603050405020304" pitchFamily="18" charset="0"/>
              </a:rPr>
              <a:t>Attention, dans le cadre d’une sous-traitance avec une Junior, le tribunal compétent à faire figurer dans cet article est le Conseil d’Administration de la Confédération Nationale des Junior-Entreprises (ou tribunal d’administration en cas d’administration publique)]. Si le tribunal compétent n’est pas le bon, appeler le pôle PQ pour modification des masques de diapositives. </a:t>
            </a:r>
            <a:endParaRPr lang="fr-FR" sz="1100" dirty="0">
              <a:effectLst/>
              <a:latin typeface="Segoe UI"/>
              <a:ea typeface="Segoe UI"/>
              <a:cs typeface="Times New Roman" panose="02020603050405020304" pitchFamily="18" charset="0"/>
            </a:endParaRPr>
          </a:p>
        </p:txBody>
      </p:sp>
      <p:sp>
        <p:nvSpPr>
          <p:cNvPr id="9" name="Espace réservé du texte 4">
            <a:extLst>
              <a:ext uri="{FF2B5EF4-FFF2-40B4-BE49-F238E27FC236}">
                <a16:creationId xmlns:a16="http://schemas.microsoft.com/office/drawing/2014/main" id="{413CAE02-12FD-FD4E-9E7C-243C024F2D35}"/>
              </a:ext>
            </a:extLst>
          </p:cNvPr>
          <p:cNvSpPr>
            <a:spLocks noGrp="1"/>
          </p:cNvSpPr>
          <p:nvPr>
            <p:ph type="body" sz="quarter" idx="12" hasCustomPrompt="1"/>
          </p:nvPr>
        </p:nvSpPr>
        <p:spPr>
          <a:xfrm>
            <a:off x="5647038" y="6302941"/>
            <a:ext cx="3804765" cy="316398"/>
          </a:xfrm>
          <a:prstGeom prst="rect">
            <a:avLst/>
          </a:prstGeom>
          <a:solidFill>
            <a:schemeClr val="accent5">
              <a:lumMod val="40000"/>
              <a:lumOff val="60000"/>
            </a:schemeClr>
          </a:solidFill>
        </p:spPr>
        <p:txBody>
          <a:bodyPr/>
          <a:lstStyle>
            <a:lvl1pPr marL="228600" marR="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lang="fr-FR" sz="1100" smtClean="0">
                <a:solidFill>
                  <a:schemeClr val="accent6"/>
                </a:solidFill>
                <a:effectLst/>
              </a:defRPr>
            </a:lvl1pPr>
          </a:lstStyle>
          <a:p>
            <a:pPr algn="just">
              <a:lnSpc>
                <a:spcPct val="110000"/>
              </a:lnSpc>
              <a:spcAft>
                <a:spcPts val="800"/>
              </a:spcAft>
            </a:pPr>
            <a:r>
              <a:rPr lang="fr-FR" sz="1100" b="1" dirty="0">
                <a:effectLst/>
                <a:highlight>
                  <a:srgbClr val="FFFF00"/>
                </a:highlight>
                <a:latin typeface="Segoe UI"/>
                <a:ea typeface="Segoe UI"/>
                <a:cs typeface="Times New Roman" panose="02020603050405020304" pitchFamily="18" charset="0"/>
              </a:rPr>
              <a:t>VÉRIFIER L’EXACTITUDE DU MAIL, ZONE À SUPPR APRÈS</a:t>
            </a:r>
            <a:endParaRPr lang="fr-FR" sz="1100" dirty="0">
              <a:effectLst/>
              <a:latin typeface="Segoe UI"/>
              <a:ea typeface="Segoe UI"/>
              <a:cs typeface="Times New Roman" panose="02020603050405020304" pitchFamily="18" charset="0"/>
            </a:endParaRPr>
          </a:p>
        </p:txBody>
      </p:sp>
      <p:sp>
        <p:nvSpPr>
          <p:cNvPr id="11" name="Trapèze 10">
            <a:extLst>
              <a:ext uri="{FF2B5EF4-FFF2-40B4-BE49-F238E27FC236}">
                <a16:creationId xmlns:a16="http://schemas.microsoft.com/office/drawing/2014/main" id="{45894058-9640-4962-BC5D-BBFF15A1E088}"/>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sp>
        <p:nvSpPr>
          <p:cNvPr id="12" name="ZoneTexte 11">
            <a:extLst>
              <a:ext uri="{FF2B5EF4-FFF2-40B4-BE49-F238E27FC236}">
                <a16:creationId xmlns:a16="http://schemas.microsoft.com/office/drawing/2014/main" id="{4B4F15AE-CA17-43BD-A5D0-4C15C08AAA4F}"/>
              </a:ext>
            </a:extLst>
          </p:cNvPr>
          <p:cNvSpPr txBox="1"/>
          <p:nvPr userDrawn="1"/>
        </p:nvSpPr>
        <p:spPr>
          <a:xfrm>
            <a:off x="2231136" y="57218"/>
            <a:ext cx="7729728" cy="584775"/>
          </a:xfrm>
          <a:prstGeom prst="rect">
            <a:avLst/>
          </a:prstGeom>
          <a:noFill/>
        </p:spPr>
        <p:txBody>
          <a:bodyPr wrap="square" rtlCol="0">
            <a:spAutoFit/>
          </a:bodyPr>
          <a:lstStyle/>
          <a:p>
            <a:pPr algn="ctr"/>
            <a:r>
              <a:rPr lang="fr-FR" sz="3200" dirty="0">
                <a:solidFill>
                  <a:schemeClr val="bg1">
                    <a:lumMod val="95000"/>
                  </a:schemeClr>
                </a:solidFill>
                <a:latin typeface="Futura Hv BT" panose="020B0702020204020204" pitchFamily="34" charset="0"/>
                <a:cs typeface="Futura Medium" panose="020B0602020204020303" pitchFamily="34" charset="-79"/>
              </a:rPr>
              <a:t>CONDITIONS GENERALES</a:t>
            </a:r>
          </a:p>
        </p:txBody>
      </p:sp>
    </p:spTree>
    <p:extLst>
      <p:ext uri="{BB962C8B-B14F-4D97-AF65-F5344CB8AC3E}">
        <p14:creationId xmlns:p14="http://schemas.microsoft.com/office/powerpoint/2010/main" val="3457767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GE-ART-15">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F6FAB74-4B1D-F44A-BB6E-457CDD51773B}"/>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7" name="ZoneTexte 6">
            <a:extLst>
              <a:ext uri="{FF2B5EF4-FFF2-40B4-BE49-F238E27FC236}">
                <a16:creationId xmlns:a16="http://schemas.microsoft.com/office/drawing/2014/main" id="{52B36D25-9ED1-594B-88A0-C314F63F7A12}"/>
              </a:ext>
            </a:extLst>
          </p:cNvPr>
          <p:cNvSpPr txBox="1"/>
          <p:nvPr userDrawn="1"/>
        </p:nvSpPr>
        <p:spPr>
          <a:xfrm>
            <a:off x="285751" y="923799"/>
            <a:ext cx="5657850" cy="1446550"/>
          </a:xfrm>
          <a:prstGeom prst="rect">
            <a:avLst/>
          </a:prstGeom>
          <a:noFill/>
        </p:spPr>
        <p:txBody>
          <a:bodyPr wrap="square" rtlCol="0">
            <a:spAutoFit/>
          </a:bodyPr>
          <a:lstStyle/>
          <a:p>
            <a:pPr algn="just"/>
            <a:r>
              <a:rPr lang="fr-FR" sz="1600" b="0" kern="1200" dirty="0">
                <a:solidFill>
                  <a:schemeClr val="tx1"/>
                </a:solidFill>
                <a:effectLst/>
                <a:latin typeface="Futura Medium" panose="020B0602020204020303" pitchFamily="34" charset="-79"/>
                <a:ea typeface="+mn-ea"/>
                <a:cs typeface="Futura Medium" panose="020B0602020204020303" pitchFamily="34" charset="-79"/>
              </a:rPr>
              <a:t>Article 10 : Prise d’effet de la Convention</a:t>
            </a:r>
          </a:p>
          <a:p>
            <a:pPr algn="just"/>
            <a:endParaRPr lang="fr-FR" sz="1600" b="0" kern="1200" dirty="0">
              <a:solidFill>
                <a:schemeClr val="tx1"/>
              </a:solidFill>
              <a:effectLst/>
              <a:latin typeface="Futura Medium" panose="020B0602020204020303" pitchFamily="34" charset="-79"/>
              <a:ea typeface="+mn-ea"/>
              <a:cs typeface="Futura Medium" panose="020B0602020204020303" pitchFamily="34" charset="-79"/>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La présente Convention prendra effet à compter de la signature des présences.</a:t>
            </a:r>
          </a:p>
          <a:p>
            <a:pPr algn="just"/>
            <a:endParaRPr lang="fr-FR" sz="1400" kern="1200" dirty="0">
              <a:solidFill>
                <a:schemeClr val="tx1"/>
              </a:solidFill>
              <a:effectLst/>
              <a:latin typeface="Baskerville" panose="02020502070401020303" pitchFamily="18" charset="0"/>
              <a:ea typeface="Baskerville" panose="02020502070401020303" pitchFamily="18" charset="0"/>
              <a:cs typeface="+mn-cs"/>
            </a:endParaRPr>
          </a:p>
          <a:p>
            <a:pPr algn="just"/>
            <a:r>
              <a:rPr lang="fr-FR" sz="1400" kern="1200" dirty="0">
                <a:solidFill>
                  <a:schemeClr val="tx1"/>
                </a:solidFill>
                <a:effectLst/>
                <a:latin typeface="Baskerville" panose="02020502070401020303" pitchFamily="18" charset="0"/>
                <a:ea typeface="Baskerville" panose="02020502070401020303" pitchFamily="18" charset="0"/>
                <a:cs typeface="+mn-cs"/>
              </a:rPr>
              <a:t>Document fait à Palaiseau en deux exemplaires.</a:t>
            </a:r>
          </a:p>
        </p:txBody>
      </p:sp>
      <p:pic>
        <p:nvPicPr>
          <p:cNvPr id="8" name="Image 7">
            <a:extLst>
              <a:ext uri="{FF2B5EF4-FFF2-40B4-BE49-F238E27FC236}">
                <a16:creationId xmlns:a16="http://schemas.microsoft.com/office/drawing/2014/main" id="{ACD55037-6B1F-064D-987D-A7D602B44BB5}"/>
              </a:ext>
            </a:extLst>
          </p:cNvPr>
          <p:cNvPicPr>
            <a:picLocks noChangeAspect="1"/>
          </p:cNvPicPr>
          <p:nvPr userDrawn="1"/>
        </p:nvPicPr>
        <p:blipFill rotWithShape="1">
          <a:blip r:embed="rId2"/>
          <a:srcRect l="9248" t="12245" r="29887" b="-780"/>
          <a:stretch/>
        </p:blipFill>
        <p:spPr>
          <a:xfrm>
            <a:off x="6622042" y="699211"/>
            <a:ext cx="5569958" cy="5399485"/>
          </a:xfrm>
          <a:prstGeom prst="rect">
            <a:avLst/>
          </a:prstGeom>
        </p:spPr>
      </p:pic>
      <p:sp>
        <p:nvSpPr>
          <p:cNvPr id="9" name="Triangle rectangle 8">
            <a:extLst>
              <a:ext uri="{FF2B5EF4-FFF2-40B4-BE49-F238E27FC236}">
                <a16:creationId xmlns:a16="http://schemas.microsoft.com/office/drawing/2014/main" id="{A02502E3-D342-2D4F-B9CA-7DB932169F53}"/>
              </a:ext>
            </a:extLst>
          </p:cNvPr>
          <p:cNvSpPr/>
          <p:nvPr userDrawn="1"/>
        </p:nvSpPr>
        <p:spPr>
          <a:xfrm>
            <a:off x="6622042" y="0"/>
            <a:ext cx="5569959" cy="609888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rapèze 10">
            <a:extLst>
              <a:ext uri="{FF2B5EF4-FFF2-40B4-BE49-F238E27FC236}">
                <a16:creationId xmlns:a16="http://schemas.microsoft.com/office/drawing/2014/main" id="{50BEF88F-D1C0-4360-9E78-1FDF230DE0E0}"/>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D0C396E6-4D11-42F5-8D28-DD58EA07CCF0}"/>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CONDITIONS GENERALES</a:t>
            </a:r>
          </a:p>
        </p:txBody>
      </p:sp>
    </p:spTree>
    <p:extLst>
      <p:ext uri="{BB962C8B-B14F-4D97-AF65-F5344CB8AC3E}">
        <p14:creationId xmlns:p14="http://schemas.microsoft.com/office/powerpoint/2010/main" val="30871516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n">
    <p:bg>
      <p:bgPr>
        <a:blipFill dpi="0" rotWithShape="1">
          <a:blip r:embed="rId2">
            <a:alphaModFix amt="51000"/>
            <a:lum/>
            <a:extLst>
              <a:ext uri="{BEBA8EAE-BF5A-486C-A8C5-ECC9F3942E4B}">
                <a14:imgProps xmlns:a14="http://schemas.microsoft.com/office/drawing/2010/main">
                  <a14:imgLayer r:embed="rId3">
                    <a14:imgEffect>
                      <a14:saturation sat="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2B539D-C789-C441-8778-4250C847B0D0}"/>
              </a:ext>
            </a:extLst>
          </p:cNvPr>
          <p:cNvSpPr/>
          <p:nvPr userDrawn="1"/>
        </p:nvSpPr>
        <p:spPr>
          <a:xfrm>
            <a:off x="0" y="5534560"/>
            <a:ext cx="12192000" cy="1323440"/>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48375493-D2C9-1540-A63E-24A16689887A}"/>
              </a:ext>
            </a:extLst>
          </p:cNvPr>
          <p:cNvPicPr>
            <a:picLocks noChangeAspect="1"/>
          </p:cNvPicPr>
          <p:nvPr userDrawn="1"/>
        </p:nvPicPr>
        <p:blipFill>
          <a:blip r:embed="rId4"/>
          <a:stretch>
            <a:fillRect/>
          </a:stretch>
        </p:blipFill>
        <p:spPr>
          <a:xfrm>
            <a:off x="3326818" y="991891"/>
            <a:ext cx="5538364" cy="3766088"/>
          </a:xfrm>
          <a:prstGeom prst="rect">
            <a:avLst/>
          </a:prstGeom>
        </p:spPr>
      </p:pic>
      <p:sp>
        <p:nvSpPr>
          <p:cNvPr id="16" name="ZoneTexte 15">
            <a:extLst>
              <a:ext uri="{FF2B5EF4-FFF2-40B4-BE49-F238E27FC236}">
                <a16:creationId xmlns:a16="http://schemas.microsoft.com/office/drawing/2014/main" id="{DAA01924-3234-B141-B5B7-C7B422F43E62}"/>
              </a:ext>
            </a:extLst>
          </p:cNvPr>
          <p:cNvSpPr txBox="1"/>
          <p:nvPr userDrawn="1"/>
        </p:nvSpPr>
        <p:spPr>
          <a:xfrm>
            <a:off x="-859043" y="5534561"/>
            <a:ext cx="13910085" cy="1323439"/>
          </a:xfrm>
          <a:prstGeom prst="rect">
            <a:avLst/>
          </a:prstGeom>
          <a:noFill/>
        </p:spPr>
        <p:txBody>
          <a:bodyPr wrap="square" rtlCol="0">
            <a:spAutoFit/>
          </a:bodyPr>
          <a:lstStyle/>
          <a:p>
            <a:pPr algn="ctr"/>
            <a:r>
              <a:rPr lang="fr-FR" sz="1600" kern="1200" dirty="0">
                <a:solidFill>
                  <a:schemeClr val="accent2"/>
                </a:solidFill>
                <a:effectLst/>
                <a:latin typeface="Baskerville" panose="02020502070401020303" pitchFamily="18" charset="0"/>
                <a:ea typeface="Baskerville" panose="02020502070401020303" pitchFamily="18" charset="0"/>
                <a:cs typeface="+mn-cs"/>
              </a:rPr>
              <a:t>Tous droits de reproduction réservés</a:t>
            </a:r>
          </a:p>
          <a:p>
            <a:pPr algn="ctr"/>
            <a:r>
              <a:rPr lang="fr-FR" sz="1600" kern="1200" dirty="0">
                <a:solidFill>
                  <a:schemeClr val="accent2"/>
                </a:solidFill>
                <a:effectLst/>
                <a:latin typeface="Baskerville" panose="02020502070401020303" pitchFamily="18" charset="0"/>
                <a:ea typeface="Baskerville" panose="02020502070401020303" pitchFamily="18" charset="0"/>
                <a:cs typeface="+mn-cs"/>
              </a:rPr>
              <a:t>XProjets, Junior-Entreprise de l'École polytechnique</a:t>
            </a:r>
          </a:p>
          <a:p>
            <a:pPr algn="ctr"/>
            <a:r>
              <a:rPr lang="fr-FR" sz="1600" kern="1200" dirty="0">
                <a:solidFill>
                  <a:schemeClr val="accent2"/>
                </a:solidFill>
                <a:effectLst/>
                <a:latin typeface="Baskerville" panose="02020502070401020303" pitchFamily="18" charset="0"/>
                <a:ea typeface="Baskerville" panose="02020502070401020303" pitchFamily="18" charset="0"/>
                <a:cs typeface="+mn-cs"/>
              </a:rPr>
              <a:t>Association régie par la loi de 1901 - Membre de la Confédération Nationale des Junior-Entreprises</a:t>
            </a:r>
          </a:p>
          <a:p>
            <a:pPr algn="ctr"/>
            <a:r>
              <a:rPr lang="fr-FR" sz="1600" kern="1200" dirty="0">
                <a:solidFill>
                  <a:schemeClr val="accent2"/>
                </a:solidFill>
                <a:effectLst/>
                <a:latin typeface="Baskerville" panose="02020502070401020303" pitchFamily="18" charset="0"/>
                <a:ea typeface="Baskerville" panose="02020502070401020303" pitchFamily="18" charset="0"/>
                <a:cs typeface="+mn-cs"/>
              </a:rPr>
              <a:t>École polytechnique - 91128 Palaiseau – 01.69.33.27.22 – </a:t>
            </a:r>
            <a:r>
              <a:rPr lang="fr-FR" sz="1600" kern="1200" dirty="0" err="1">
                <a:solidFill>
                  <a:schemeClr val="accent2"/>
                </a:solidFill>
                <a:effectLst/>
                <a:latin typeface="Baskerville" panose="02020502070401020303" pitchFamily="18" charset="0"/>
                <a:ea typeface="Baskerville" panose="02020502070401020303" pitchFamily="18" charset="0"/>
                <a:cs typeface="+mn-cs"/>
              </a:rPr>
              <a:t>contact@xprojets.com</a:t>
            </a:r>
            <a:endParaRPr lang="fr-FR" sz="1600" kern="1200" dirty="0">
              <a:solidFill>
                <a:schemeClr val="accent2"/>
              </a:solidFill>
              <a:effectLst/>
              <a:latin typeface="Baskerville" panose="02020502070401020303" pitchFamily="18" charset="0"/>
              <a:ea typeface="Baskerville" panose="02020502070401020303" pitchFamily="18" charset="0"/>
              <a:cs typeface="+mn-cs"/>
            </a:endParaRPr>
          </a:p>
          <a:p>
            <a:pPr algn="ctr"/>
            <a:r>
              <a:rPr lang="fr-FR" sz="1600" kern="1200" dirty="0">
                <a:solidFill>
                  <a:schemeClr val="accent2"/>
                </a:solidFill>
                <a:effectLst/>
                <a:latin typeface="Baskerville" panose="02020502070401020303" pitchFamily="18" charset="0"/>
                <a:ea typeface="Baskerville" panose="02020502070401020303" pitchFamily="18" charset="0"/>
                <a:cs typeface="+mn-cs"/>
              </a:rPr>
              <a:t>N° SIRET 334 963 287 00019 - APE 94.99Z - N° URSSAF 910 120168408001011 10 - N° Id Intra-Communautaire FR 40 334 963 287</a:t>
            </a:r>
          </a:p>
        </p:txBody>
      </p:sp>
    </p:spTree>
    <p:extLst>
      <p:ext uri="{BB962C8B-B14F-4D97-AF65-F5344CB8AC3E}">
        <p14:creationId xmlns:p14="http://schemas.microsoft.com/office/powerpoint/2010/main" val="13248146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GE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01D5808E-A9F0-6B4E-BF8C-49BCBFD2ECCA}"/>
              </a:ext>
            </a:extLst>
          </p:cNvPr>
          <p:cNvSpPr>
            <a:spLocks noGrp="1"/>
          </p:cNvSpPr>
          <p:nvPr>
            <p:ph type="sldNum" sz="quarter" idx="10"/>
          </p:nvPr>
        </p:nvSpPr>
        <p:spPr>
          <a:xfrm>
            <a:off x="10977907" y="6051146"/>
            <a:ext cx="677705" cy="672474"/>
          </a:xfrm>
          <a:prstGeom prst="ellipse">
            <a:avLst/>
          </a:prstGeom>
        </p:spPr>
        <p:txBody>
          <a:bodyPr/>
          <a:lstStyle/>
          <a:p>
            <a:fld id="{8A7A6979-0714-4377-B894-6BE4C2D6E202}" type="slidenum">
              <a:rPr lang="en-US" smtClean="0"/>
              <a:pPr/>
              <a:t>‹N°›</a:t>
            </a:fld>
            <a:endParaRPr lang="en-US" dirty="0"/>
          </a:p>
        </p:txBody>
      </p:sp>
      <p:sp>
        <p:nvSpPr>
          <p:cNvPr id="4" name="ZoneTexte 3">
            <a:extLst>
              <a:ext uri="{FF2B5EF4-FFF2-40B4-BE49-F238E27FC236}">
                <a16:creationId xmlns:a16="http://schemas.microsoft.com/office/drawing/2014/main" id="{CF6FAB74-4B1D-F44A-BB6E-457CDD51773B}"/>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6" name="Espace réservé du texte 5">
            <a:extLst>
              <a:ext uri="{FF2B5EF4-FFF2-40B4-BE49-F238E27FC236}">
                <a16:creationId xmlns:a16="http://schemas.microsoft.com/office/drawing/2014/main" id="{0019DC14-F555-AF46-BFD4-032B1CF6D359}"/>
              </a:ext>
            </a:extLst>
          </p:cNvPr>
          <p:cNvSpPr>
            <a:spLocks noGrp="1"/>
          </p:cNvSpPr>
          <p:nvPr>
            <p:ph type="body" sz="quarter" idx="11"/>
          </p:nvPr>
        </p:nvSpPr>
        <p:spPr>
          <a:xfrm>
            <a:off x="438150" y="914400"/>
            <a:ext cx="5657850" cy="4864100"/>
          </a:xfrm>
          <a:prstGeom prst="rect">
            <a:avLst/>
          </a:prstGeom>
        </p:spPr>
        <p:txBody>
          <a:bodyPr/>
          <a:lstStyle>
            <a:lvl1pPr marL="0" indent="0">
              <a:buNone/>
              <a:defRPr>
                <a:latin typeface="Futura Medium" panose="020B0602020204020303" pitchFamily="34" charset="-79"/>
                <a:cs typeface="Futura Medium" panose="020B0602020204020303" pitchFamily="34" charset="-79"/>
              </a:defRPr>
            </a:lvl1pPr>
            <a:lvl2pPr marL="514350" indent="-285750">
              <a:buFont typeface="Arial" panose="020B0604020202020204" pitchFamily="34" charset="0"/>
              <a:buChar char="•"/>
              <a:defRPr/>
            </a:lvl2pPr>
          </a:lstStyle>
          <a:p>
            <a:r>
              <a:rPr lang="fr-FR" dirty="0"/>
              <a:t>Modifier les styles du texte du masque</a:t>
            </a:r>
          </a:p>
          <a:p>
            <a:pPr lvl="1"/>
            <a:r>
              <a:rPr lang="fr-FR" dirty="0"/>
              <a:t>Deuxième niveau
Troisième niveau
Quatrième niveau
Cinquième niveau </a:t>
            </a:r>
          </a:p>
        </p:txBody>
      </p:sp>
      <p:sp>
        <p:nvSpPr>
          <p:cNvPr id="8" name="Espace réservé du texte 5">
            <a:extLst>
              <a:ext uri="{FF2B5EF4-FFF2-40B4-BE49-F238E27FC236}">
                <a16:creationId xmlns:a16="http://schemas.microsoft.com/office/drawing/2014/main" id="{97F8FCFF-42E5-BC41-B133-82B632ABF544}"/>
              </a:ext>
            </a:extLst>
          </p:cNvPr>
          <p:cNvSpPr>
            <a:spLocks noGrp="1"/>
          </p:cNvSpPr>
          <p:nvPr>
            <p:ph type="body" sz="quarter" idx="13"/>
          </p:nvPr>
        </p:nvSpPr>
        <p:spPr>
          <a:xfrm>
            <a:off x="6096000" y="914400"/>
            <a:ext cx="5657850" cy="4864100"/>
          </a:xfrm>
          <a:prstGeom prst="rect">
            <a:avLst/>
          </a:prstGeom>
        </p:spPr>
        <p:txBody>
          <a:bodyPr/>
          <a:lstStyle>
            <a:lvl1pPr marL="0" indent="0">
              <a:buNone/>
              <a:defRPr>
                <a:latin typeface="Futura Medium" panose="020B0602020204020303" pitchFamily="34" charset="-79"/>
                <a:cs typeface="Futura Medium" panose="020B0602020204020303" pitchFamily="34" charset="-79"/>
              </a:defRPr>
            </a:lvl1pPr>
            <a:lvl2pPr marL="514350" indent="-285750">
              <a:buFont typeface="Arial" panose="020B0604020202020204" pitchFamily="34" charset="0"/>
              <a:buChar char="•"/>
              <a:defRPr/>
            </a:lvl2pPr>
          </a:lstStyle>
          <a:p>
            <a:r>
              <a:rPr lang="fr-FR" dirty="0"/>
              <a:t>Modifier les styles du texte du masque</a:t>
            </a:r>
          </a:p>
          <a:p>
            <a:pPr lvl="1"/>
            <a:r>
              <a:rPr lang="fr-FR" dirty="0"/>
              <a:t>Deuxième niveau
Troisième niveau
Quatrième niveau
Cinquième niveau </a:t>
            </a:r>
          </a:p>
        </p:txBody>
      </p:sp>
      <p:sp>
        <p:nvSpPr>
          <p:cNvPr id="7" name="Trapèze 6">
            <a:extLst>
              <a:ext uri="{FF2B5EF4-FFF2-40B4-BE49-F238E27FC236}">
                <a16:creationId xmlns:a16="http://schemas.microsoft.com/office/drawing/2014/main" id="{BB8C8B79-7A7E-4D8C-80D8-DBE27D520A5E}"/>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16CEE5D1-7717-4EB7-9212-F062D02A3003}"/>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CONDITIONS GENERALES</a:t>
            </a:r>
          </a:p>
        </p:txBody>
      </p:sp>
    </p:spTree>
    <p:extLst>
      <p:ext uri="{BB962C8B-B14F-4D97-AF65-F5344CB8AC3E}">
        <p14:creationId xmlns:p14="http://schemas.microsoft.com/office/powerpoint/2010/main" val="1891887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1">
          <a:blip r:embed="rId2">
            <a:lum/>
          </a:blip>
          <a:srcRect/>
          <a:stretch>
            <a:fillRect t="-64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19AB18-11AD-C144-81D5-9F4D255C586F}"/>
              </a:ext>
            </a:extLst>
          </p:cNvPr>
          <p:cNvSpPr/>
          <p:nvPr userDrawn="1"/>
        </p:nvSpPr>
        <p:spPr>
          <a:xfrm>
            <a:off x="0" y="2967487"/>
            <a:ext cx="12192000" cy="3890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title" hasCustomPrompt="1"/>
          </p:nvPr>
        </p:nvSpPr>
        <p:spPr>
          <a:xfrm>
            <a:off x="1600200" y="2386744"/>
            <a:ext cx="8991600" cy="1645920"/>
          </a:xfrm>
          <a:prstGeom prst="rect">
            <a:avLst/>
          </a:prstGeo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dirty="0"/>
              <a:t>Titre de partie</a:t>
            </a:r>
            <a:endParaRPr lang="en-US" dirty="0"/>
          </a:p>
        </p:txBody>
      </p:sp>
      <p:sp>
        <p:nvSpPr>
          <p:cNvPr id="3" name="Text Placeholder 2"/>
          <p:cNvSpPr>
            <a:spLocks noGrp="1"/>
          </p:cNvSpPr>
          <p:nvPr>
            <p:ph type="body" idx="1" hasCustomPrompt="1"/>
          </p:nvPr>
        </p:nvSpPr>
        <p:spPr>
          <a:xfrm>
            <a:off x="2695194" y="4352465"/>
            <a:ext cx="6801612" cy="1265082"/>
          </a:xfrm>
          <a:prstGeom prst="rect">
            <a:avLst/>
          </a:prstGeom>
        </p:spPr>
        <p:txBody>
          <a:bodyPr anchor="t" anchorCtr="1">
            <a:normAutofit/>
          </a:bodyPr>
          <a:lstStyle>
            <a:lvl1pPr marL="0" indent="0">
              <a:buNone/>
              <a:defRPr sz="20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Texte si nécessaire</a:t>
            </a:r>
            <a:endParaRPr lang="en-US" dirty="0"/>
          </a:p>
        </p:txBody>
      </p:sp>
      <p:sp>
        <p:nvSpPr>
          <p:cNvPr id="8" name="ZoneTexte 7">
            <a:extLst>
              <a:ext uri="{FF2B5EF4-FFF2-40B4-BE49-F238E27FC236}">
                <a16:creationId xmlns:a16="http://schemas.microsoft.com/office/drawing/2014/main" id="{8AA9D330-992E-ED40-9AE4-D128AAB0FC0C}"/>
              </a:ext>
            </a:extLst>
          </p:cNvPr>
          <p:cNvSpPr txBox="1"/>
          <p:nvPr userDrawn="1"/>
        </p:nvSpPr>
        <p:spPr>
          <a:xfrm>
            <a:off x="0" y="6383201"/>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bg1"/>
              </a:solidFill>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117634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bg>
      <p:bgPr>
        <a:blipFill dpi="0" rotWithShape="1">
          <a:blip r:embed="rId2">
            <a:lum/>
          </a:blip>
          <a:srcRect/>
          <a:stretch>
            <a:fillRect t="-64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19AB18-11AD-C144-81D5-9F4D255C586F}"/>
              </a:ext>
            </a:extLst>
          </p:cNvPr>
          <p:cNvSpPr/>
          <p:nvPr userDrawn="1"/>
        </p:nvSpPr>
        <p:spPr>
          <a:xfrm>
            <a:off x="0" y="2967487"/>
            <a:ext cx="12192000" cy="3890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8AA9D330-992E-ED40-9AE4-D128AAB0FC0C}"/>
              </a:ext>
            </a:extLst>
          </p:cNvPr>
          <p:cNvSpPr txBox="1"/>
          <p:nvPr userDrawn="1"/>
        </p:nvSpPr>
        <p:spPr>
          <a:xfrm>
            <a:off x="0" y="6383201"/>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bg1"/>
              </a:solidFill>
              <a:latin typeface="Baskerville" panose="02020502070401020303" pitchFamily="18" charset="0"/>
              <a:ea typeface="Baskerville" panose="02020502070401020303" pitchFamily="18" charset="0"/>
            </a:endParaRPr>
          </a:p>
        </p:txBody>
      </p:sp>
      <p:sp>
        <p:nvSpPr>
          <p:cNvPr id="5" name="Rectangle 4">
            <a:extLst>
              <a:ext uri="{FF2B5EF4-FFF2-40B4-BE49-F238E27FC236}">
                <a16:creationId xmlns:a16="http://schemas.microsoft.com/office/drawing/2014/main" id="{78870FEC-F080-4DD8-8F10-F727083AACD5}"/>
              </a:ext>
            </a:extLst>
          </p:cNvPr>
          <p:cNvSpPr/>
          <p:nvPr userDrawn="1"/>
        </p:nvSpPr>
        <p:spPr>
          <a:xfrm>
            <a:off x="2187520" y="2132981"/>
            <a:ext cx="7816959" cy="16690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800" dirty="0">
                <a:solidFill>
                  <a:schemeClr val="tx1"/>
                </a:solidFill>
                <a:cs typeface="Futura Medium" panose="020B0602020204020303"/>
              </a:rPr>
              <a:t>VOTRE BESOIN</a:t>
            </a:r>
          </a:p>
        </p:txBody>
      </p:sp>
      <p:sp>
        <p:nvSpPr>
          <p:cNvPr id="10" name="ZoneTexte 9">
            <a:extLst>
              <a:ext uri="{FF2B5EF4-FFF2-40B4-BE49-F238E27FC236}">
                <a16:creationId xmlns:a16="http://schemas.microsoft.com/office/drawing/2014/main" id="{4C6D8A96-C23F-4D38-9B4C-A17FA491A014}"/>
              </a:ext>
            </a:extLst>
          </p:cNvPr>
          <p:cNvSpPr txBox="1"/>
          <p:nvPr userDrawn="1"/>
        </p:nvSpPr>
        <p:spPr>
          <a:xfrm>
            <a:off x="2342399" y="4198488"/>
            <a:ext cx="7517218" cy="400110"/>
          </a:xfrm>
          <a:prstGeom prst="rect">
            <a:avLst/>
          </a:prstGeom>
          <a:noFill/>
        </p:spPr>
        <p:txBody>
          <a:bodyPr wrap="square" rtlCol="0">
            <a:spAutoFit/>
          </a:bodyPr>
          <a:lstStyle/>
          <a:p>
            <a:pPr marL="0" lvl="0" indent="0" algn="ctr" defTabSz="914400" rtl="0" eaLnBrk="1" latinLnBrk="0" hangingPunct="1">
              <a:lnSpc>
                <a:spcPct val="100000"/>
              </a:lnSpc>
              <a:spcBef>
                <a:spcPts val="1000"/>
              </a:spcBef>
              <a:buClr>
                <a:schemeClr val="accent2"/>
              </a:buClr>
              <a:buFont typeface="Arial" panose="020B0604020202020204" pitchFamily="34" charset="0"/>
              <a:buNone/>
            </a:pPr>
            <a:r>
              <a:rPr lang="fr-FR" sz="2000" kern="1200" dirty="0">
                <a:solidFill>
                  <a:schemeClr val="bg1">
                    <a:lumMod val="85000"/>
                  </a:schemeClr>
                </a:solidFill>
                <a:latin typeface="Baskerville" panose="02020502070401020303" pitchFamily="18" charset="0"/>
                <a:cs typeface="+mn-cs"/>
              </a:rPr>
              <a:t>Le contexte de votre demande et ce que vous attendez de nous.</a:t>
            </a:r>
          </a:p>
        </p:txBody>
      </p:sp>
    </p:spTree>
    <p:extLst>
      <p:ext uri="{BB962C8B-B14F-4D97-AF65-F5344CB8AC3E}">
        <p14:creationId xmlns:p14="http://schemas.microsoft.com/office/powerpoint/2010/main" val="3746490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xte et objectifs">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F0FF614-4654-5641-8E77-B6DF4B76CE8E}"/>
              </a:ext>
            </a:extLst>
          </p:cNvPr>
          <p:cNvSpPr txBox="1"/>
          <p:nvPr userDrawn="1"/>
        </p:nvSpPr>
        <p:spPr>
          <a:xfrm>
            <a:off x="473916" y="974242"/>
            <a:ext cx="4962156" cy="523220"/>
          </a:xfrm>
          <a:prstGeom prst="rect">
            <a:avLst/>
          </a:prstGeom>
          <a:noFill/>
        </p:spPr>
        <p:txBody>
          <a:bodyPr wrap="square" rtlCol="0">
            <a:spAutoFit/>
          </a:bodyPr>
          <a:lstStyle/>
          <a:p>
            <a:pPr algn="ctr"/>
            <a:r>
              <a:rPr lang="fr-FR" sz="2800" b="1" dirty="0">
                <a:latin typeface="Futura Hv BT" panose="020B0702020204020204" pitchFamily="34" charset="0"/>
                <a:cs typeface="Futura Medium" panose="020B0602020204020303" pitchFamily="34" charset="-79"/>
              </a:rPr>
              <a:t>CONTEXTE DE L’ÉTUDE</a:t>
            </a:r>
          </a:p>
        </p:txBody>
      </p:sp>
      <p:sp>
        <p:nvSpPr>
          <p:cNvPr id="7" name="Espace réservé du texte 6">
            <a:extLst>
              <a:ext uri="{FF2B5EF4-FFF2-40B4-BE49-F238E27FC236}">
                <a16:creationId xmlns:a16="http://schemas.microsoft.com/office/drawing/2014/main" id="{C3553AB6-964B-4D49-A674-10C46A4BE96C}"/>
              </a:ext>
            </a:extLst>
          </p:cNvPr>
          <p:cNvSpPr>
            <a:spLocks noGrp="1"/>
          </p:cNvSpPr>
          <p:nvPr>
            <p:ph type="body" sz="quarter" idx="11" hasCustomPrompt="1"/>
          </p:nvPr>
        </p:nvSpPr>
        <p:spPr>
          <a:xfrm>
            <a:off x="718465" y="1497461"/>
            <a:ext cx="10523840" cy="1448638"/>
          </a:xfrm>
          <a:prstGeom prst="rect">
            <a:avLst/>
          </a:prstGeom>
        </p:spPr>
        <p:txBody>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fr-FR" sz="1600" b="0" smtClean="0">
                <a:effectLst/>
              </a:defRPr>
            </a:lvl1pPr>
          </a:lstStyle>
          <a:p>
            <a:r>
              <a:rPr lang="fr-FR" dirty="0"/>
              <a:t>En quelques lignes : que fait l'entreprise ? (secteur d'activité...). Définir sur quoi porte l'étude : pourquoi l’entreprise </a:t>
            </a:r>
            <a:r>
              <a:rPr lang="fr-FR" dirty="0" err="1"/>
              <a:t>veut-elle</a:t>
            </a:r>
            <a:r>
              <a:rPr lang="fr-FR" dirty="0"/>
              <a:t> faire cette étude ?</a:t>
            </a:r>
          </a:p>
          <a:p>
            <a:endParaRPr lang="fr-FR" dirty="0"/>
          </a:p>
        </p:txBody>
      </p:sp>
      <p:sp>
        <p:nvSpPr>
          <p:cNvPr id="10" name="Espace réservé du texte 9">
            <a:extLst>
              <a:ext uri="{FF2B5EF4-FFF2-40B4-BE49-F238E27FC236}">
                <a16:creationId xmlns:a16="http://schemas.microsoft.com/office/drawing/2014/main" id="{DE9F46B1-E76A-1A43-8AAC-1B7448CF46D7}"/>
              </a:ext>
            </a:extLst>
          </p:cNvPr>
          <p:cNvSpPr>
            <a:spLocks noGrp="1"/>
          </p:cNvSpPr>
          <p:nvPr>
            <p:ph type="body" sz="quarter" idx="12" hasCustomPrompt="1"/>
          </p:nvPr>
        </p:nvSpPr>
        <p:spPr>
          <a:xfrm>
            <a:off x="718465" y="4919197"/>
            <a:ext cx="10658371" cy="1151993"/>
          </a:xfrm>
          <a:prstGeom prst="rect">
            <a:avLst/>
          </a:prstGeom>
          <a:solidFill>
            <a:schemeClr val="accent3">
              <a:lumMod val="20000"/>
              <a:lumOff val="80000"/>
            </a:schemeClr>
          </a:solidFill>
        </p:spPr>
        <p:txBody>
          <a:bodyPr/>
          <a:lstStyle>
            <a:lvl1pPr marL="216000" indent="-216000">
              <a:buFont typeface="Arial" panose="020B0604020202020204" pitchFamily="34" charset="0"/>
              <a:buChar char="•"/>
              <a:defRPr sz="1600">
                <a:solidFill>
                  <a:schemeClr val="tx1"/>
                </a:solidFill>
              </a:defRPr>
            </a:lvl1pPr>
          </a:lstStyle>
          <a:p>
            <a:r>
              <a:rPr lang="fr-FR" dirty="0"/>
              <a:t>Faire un ou plusieurs points très précis, infos en </a:t>
            </a:r>
            <a:r>
              <a:rPr lang="fr-FR" b="1" dirty="0"/>
              <a:t>gras</a:t>
            </a:r>
          </a:p>
        </p:txBody>
      </p:sp>
      <p:sp>
        <p:nvSpPr>
          <p:cNvPr id="11" name="ZoneTexte 10">
            <a:extLst>
              <a:ext uri="{FF2B5EF4-FFF2-40B4-BE49-F238E27FC236}">
                <a16:creationId xmlns:a16="http://schemas.microsoft.com/office/drawing/2014/main" id="{2FB1D256-505E-6240-9F80-809E8762CB7C}"/>
              </a:ext>
            </a:extLst>
          </p:cNvPr>
          <p:cNvSpPr txBox="1"/>
          <p:nvPr userDrawn="1"/>
        </p:nvSpPr>
        <p:spPr>
          <a:xfrm>
            <a:off x="718467" y="4395978"/>
            <a:ext cx="10658370" cy="523220"/>
          </a:xfrm>
          <a:prstGeom prst="rect">
            <a:avLst/>
          </a:prstGeom>
          <a:solidFill>
            <a:srgbClr val="F69200"/>
          </a:solidFill>
        </p:spPr>
        <p:txBody>
          <a:bodyPr wrap="square" rtlCol="0">
            <a:spAutoFit/>
          </a:bodyPr>
          <a:lstStyle/>
          <a:p>
            <a:pPr marL="288000" algn="l"/>
            <a:r>
              <a:rPr lang="fr-FR" sz="2800" b="1" dirty="0">
                <a:solidFill>
                  <a:schemeClr val="bg1"/>
                </a:solidFill>
                <a:latin typeface="Futura Hv BT" panose="020B0702020204020204" pitchFamily="34" charset="0"/>
                <a:cs typeface="Futura Medium" panose="020B0602020204020303" pitchFamily="34" charset="-79"/>
              </a:rPr>
              <a:t>OBJECTIFS</a:t>
            </a:r>
          </a:p>
        </p:txBody>
      </p:sp>
      <p:sp>
        <p:nvSpPr>
          <p:cNvPr id="12" name="ZoneTexte 11">
            <a:extLst>
              <a:ext uri="{FF2B5EF4-FFF2-40B4-BE49-F238E27FC236}">
                <a16:creationId xmlns:a16="http://schemas.microsoft.com/office/drawing/2014/main" id="{A5AE37AF-C20A-5940-8DEF-370325D2E1D7}"/>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13" name="Espace réservé du texte 6">
            <a:extLst>
              <a:ext uri="{FF2B5EF4-FFF2-40B4-BE49-F238E27FC236}">
                <a16:creationId xmlns:a16="http://schemas.microsoft.com/office/drawing/2014/main" id="{CD6AD45F-9D32-7F41-936B-C766589FD178}"/>
              </a:ext>
            </a:extLst>
          </p:cNvPr>
          <p:cNvSpPr>
            <a:spLocks noGrp="1"/>
          </p:cNvSpPr>
          <p:nvPr>
            <p:ph type="body" sz="quarter" idx="13" hasCustomPrompt="1"/>
          </p:nvPr>
        </p:nvSpPr>
        <p:spPr>
          <a:xfrm>
            <a:off x="718467" y="3127031"/>
            <a:ext cx="10523841" cy="988640"/>
          </a:xfrm>
          <a:prstGeom prst="rect">
            <a:avLst/>
          </a:prstGeom>
        </p:spPr>
        <p:txBody>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fr-FR" sz="1600" b="0" smtClean="0">
                <a:effectLst/>
              </a:defRPr>
            </a:lvl1pPr>
          </a:lstStyle>
          <a:p>
            <a:r>
              <a:rPr lang="fr-FR" dirty="0"/>
              <a:t>Si possible, citer une mission ayant déjà été réalisée ; </a:t>
            </a:r>
            <a:r>
              <a:rPr lang="fr-FR" b="1" dirty="0"/>
              <a:t>NE PAS MENTIONNER LE CLIENT DE LA MISSION SIMILAIRE, INFO CONFIDENTIELLE</a:t>
            </a:r>
            <a:r>
              <a:rPr lang="fr-FR" b="0" dirty="0"/>
              <a:t>. </a:t>
            </a:r>
            <a:endParaRPr lang="fr-FR" dirty="0"/>
          </a:p>
        </p:txBody>
      </p:sp>
      <p:sp>
        <p:nvSpPr>
          <p:cNvPr id="14" name="Trapèze 13">
            <a:extLst>
              <a:ext uri="{FF2B5EF4-FFF2-40B4-BE49-F238E27FC236}">
                <a16:creationId xmlns:a16="http://schemas.microsoft.com/office/drawing/2014/main" id="{334E5236-29B3-4FD6-80D9-D3EE800D4E93}"/>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8C93D6B6-0C3B-4258-A581-0CC7BBDE5D36}"/>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VOTRE BESOIN</a:t>
            </a:r>
          </a:p>
        </p:txBody>
      </p:sp>
    </p:spTree>
    <p:extLst>
      <p:ext uri="{BB962C8B-B14F-4D97-AF65-F5344CB8AC3E}">
        <p14:creationId xmlns:p14="http://schemas.microsoft.com/office/powerpoint/2010/main" val="845853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de section">
    <p:bg>
      <p:bgPr>
        <a:blipFill dpi="0" rotWithShape="1">
          <a:blip r:embed="rId2">
            <a:lum/>
          </a:blip>
          <a:srcRect/>
          <a:stretch>
            <a:fillRect t="-64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19AB18-11AD-C144-81D5-9F4D255C586F}"/>
              </a:ext>
            </a:extLst>
          </p:cNvPr>
          <p:cNvSpPr/>
          <p:nvPr userDrawn="1"/>
        </p:nvSpPr>
        <p:spPr>
          <a:xfrm>
            <a:off x="0" y="2967487"/>
            <a:ext cx="12192000" cy="3890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8AA9D330-992E-ED40-9AE4-D128AAB0FC0C}"/>
              </a:ext>
            </a:extLst>
          </p:cNvPr>
          <p:cNvSpPr txBox="1"/>
          <p:nvPr userDrawn="1"/>
        </p:nvSpPr>
        <p:spPr>
          <a:xfrm>
            <a:off x="0" y="6383201"/>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bg1"/>
              </a:solidFill>
              <a:latin typeface="Baskerville" panose="02020502070401020303" pitchFamily="18" charset="0"/>
              <a:ea typeface="Baskerville" panose="02020502070401020303" pitchFamily="18" charset="0"/>
            </a:endParaRPr>
          </a:p>
        </p:txBody>
      </p:sp>
      <p:sp>
        <p:nvSpPr>
          <p:cNvPr id="5" name="Rectangle 4">
            <a:extLst>
              <a:ext uri="{FF2B5EF4-FFF2-40B4-BE49-F238E27FC236}">
                <a16:creationId xmlns:a16="http://schemas.microsoft.com/office/drawing/2014/main" id="{78870FEC-F080-4DD8-8F10-F727083AACD5}"/>
              </a:ext>
            </a:extLst>
          </p:cNvPr>
          <p:cNvSpPr/>
          <p:nvPr userDrawn="1"/>
        </p:nvSpPr>
        <p:spPr>
          <a:xfrm>
            <a:off x="2187520" y="2132981"/>
            <a:ext cx="7816959" cy="16690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800" dirty="0">
                <a:solidFill>
                  <a:schemeClr val="tx1"/>
                </a:solidFill>
                <a:cs typeface="Futura Medium" panose="020B0602020204020303"/>
              </a:rPr>
              <a:t>LIVRABLE</a:t>
            </a:r>
          </a:p>
        </p:txBody>
      </p:sp>
      <p:sp>
        <p:nvSpPr>
          <p:cNvPr id="10" name="ZoneTexte 9">
            <a:extLst>
              <a:ext uri="{FF2B5EF4-FFF2-40B4-BE49-F238E27FC236}">
                <a16:creationId xmlns:a16="http://schemas.microsoft.com/office/drawing/2014/main" id="{4C6D8A96-C23F-4D38-9B4C-A17FA491A014}"/>
              </a:ext>
            </a:extLst>
          </p:cNvPr>
          <p:cNvSpPr txBox="1"/>
          <p:nvPr userDrawn="1"/>
        </p:nvSpPr>
        <p:spPr>
          <a:xfrm>
            <a:off x="2685359" y="4275234"/>
            <a:ext cx="6821279" cy="400110"/>
          </a:xfrm>
          <a:prstGeom prst="rect">
            <a:avLst/>
          </a:prstGeom>
          <a:noFill/>
        </p:spPr>
        <p:txBody>
          <a:bodyPr wrap="square" rtlCol="0">
            <a:spAutoFit/>
          </a:bodyPr>
          <a:lstStyle/>
          <a:p>
            <a:pPr marL="0" lvl="0" indent="0" algn="ctr" defTabSz="914400" rtl="0" eaLnBrk="1" latinLnBrk="0" hangingPunct="1">
              <a:lnSpc>
                <a:spcPct val="100000"/>
              </a:lnSpc>
              <a:spcBef>
                <a:spcPts val="1000"/>
              </a:spcBef>
              <a:buClr>
                <a:schemeClr val="accent2"/>
              </a:buClr>
              <a:buFont typeface="Arial" panose="020B0604020202020204" pitchFamily="34" charset="0"/>
              <a:buNone/>
            </a:pPr>
            <a:r>
              <a:rPr lang="fr-FR" sz="2000" kern="1200" dirty="0">
                <a:solidFill>
                  <a:schemeClr val="bg1">
                    <a:lumMod val="85000"/>
                  </a:schemeClr>
                </a:solidFill>
                <a:latin typeface="Baskerville" panose="02020502070401020303" pitchFamily="18" charset="0"/>
                <a:cs typeface="+mn-cs"/>
              </a:rPr>
              <a:t>Ce qu’XProjets s’engage à réaliser pour vous.</a:t>
            </a:r>
          </a:p>
        </p:txBody>
      </p:sp>
    </p:spTree>
    <p:extLst>
      <p:ext uri="{BB962C8B-B14F-4D97-AF65-F5344CB8AC3E}">
        <p14:creationId xmlns:p14="http://schemas.microsoft.com/office/powerpoint/2010/main" val="4187819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scriptif_livrable">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B77A91B-3136-4A4E-9D04-A14BB14C11B9}"/>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9" name="Trapèze 8">
            <a:extLst>
              <a:ext uri="{FF2B5EF4-FFF2-40B4-BE49-F238E27FC236}">
                <a16:creationId xmlns:a16="http://schemas.microsoft.com/office/drawing/2014/main" id="{8DAC2990-38E8-4A51-AEA9-56DDFED9EE6A}"/>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texte 5">
            <a:extLst>
              <a:ext uri="{FF2B5EF4-FFF2-40B4-BE49-F238E27FC236}">
                <a16:creationId xmlns:a16="http://schemas.microsoft.com/office/drawing/2014/main" id="{A5DF40E2-E76E-4FD4-886E-C1342300714F}"/>
              </a:ext>
            </a:extLst>
          </p:cNvPr>
          <p:cNvSpPr>
            <a:spLocks noGrp="1"/>
          </p:cNvSpPr>
          <p:nvPr>
            <p:ph type="body" sz="quarter" idx="17" hasCustomPrompt="1"/>
          </p:nvPr>
        </p:nvSpPr>
        <p:spPr>
          <a:xfrm>
            <a:off x="8518541" y="2470798"/>
            <a:ext cx="2812478" cy="743768"/>
          </a:xfrm>
          <a:prstGeom prst="rect">
            <a:avLst/>
          </a:prstGeom>
          <a:solidFill>
            <a:schemeClr val="accent3">
              <a:lumMod val="20000"/>
              <a:lumOff val="80000"/>
            </a:schemeClr>
          </a:solidFill>
          <a:ln>
            <a:noFill/>
          </a:ln>
        </p:spPr>
        <p:txBody>
          <a:bodyPr anchor="ctr"/>
          <a:lstStyle>
            <a:lvl1pPr marL="0" indent="0" algn="ctr">
              <a:buNone/>
              <a:defRPr sz="1400" b="1">
                <a:solidFill>
                  <a:schemeClr val="tx1"/>
                </a:solidFill>
                <a:latin typeface="Baskerville" panose="02020502070401020303"/>
              </a:defRPr>
            </a:lvl1pPr>
          </a:lstStyle>
          <a:p>
            <a:pPr lvl="0"/>
            <a:r>
              <a:rPr lang="fr-FR" dirty="0"/>
              <a:t>Nom du livrable intermédiaire</a:t>
            </a:r>
          </a:p>
        </p:txBody>
      </p:sp>
      <p:sp>
        <p:nvSpPr>
          <p:cNvPr id="16" name="Espace réservé du texte 5">
            <a:extLst>
              <a:ext uri="{FF2B5EF4-FFF2-40B4-BE49-F238E27FC236}">
                <a16:creationId xmlns:a16="http://schemas.microsoft.com/office/drawing/2014/main" id="{F8F19E4E-9D38-405A-96B6-A06442C4084A}"/>
              </a:ext>
            </a:extLst>
          </p:cNvPr>
          <p:cNvSpPr>
            <a:spLocks noGrp="1"/>
          </p:cNvSpPr>
          <p:nvPr>
            <p:ph type="body" sz="quarter" idx="18" hasCustomPrompt="1"/>
          </p:nvPr>
        </p:nvSpPr>
        <p:spPr>
          <a:xfrm>
            <a:off x="4809964" y="1429720"/>
            <a:ext cx="2665492" cy="708117"/>
          </a:xfrm>
          <a:prstGeom prst="rect">
            <a:avLst/>
          </a:prstGeom>
          <a:solidFill>
            <a:schemeClr val="bg1">
              <a:lumMod val="95000"/>
            </a:schemeClr>
          </a:solidFill>
        </p:spPr>
        <p:txBody>
          <a:bodyPr anchor="ctr"/>
          <a:lstStyle>
            <a:lvl1pPr marL="0" indent="0" algn="ctr">
              <a:buNone/>
              <a:defRPr sz="1200" i="1">
                <a:latin typeface="Baskerville" panose="02020502070401020303"/>
              </a:defRPr>
            </a:lvl1pPr>
          </a:lstStyle>
          <a:p>
            <a:pPr lvl="0"/>
            <a:r>
              <a:rPr lang="fr-FR" dirty="0"/>
              <a:t>Brève description de la phase</a:t>
            </a:r>
          </a:p>
        </p:txBody>
      </p:sp>
      <p:sp>
        <p:nvSpPr>
          <p:cNvPr id="17" name="Espace réservé du texte 5">
            <a:extLst>
              <a:ext uri="{FF2B5EF4-FFF2-40B4-BE49-F238E27FC236}">
                <a16:creationId xmlns:a16="http://schemas.microsoft.com/office/drawing/2014/main" id="{9017FE1C-5712-4606-9A6A-D89629808F31}"/>
              </a:ext>
            </a:extLst>
          </p:cNvPr>
          <p:cNvSpPr>
            <a:spLocks noGrp="1"/>
          </p:cNvSpPr>
          <p:nvPr>
            <p:ph type="body" sz="quarter" idx="19" hasCustomPrompt="1"/>
          </p:nvPr>
        </p:nvSpPr>
        <p:spPr>
          <a:xfrm>
            <a:off x="4809964" y="2474742"/>
            <a:ext cx="2665492" cy="708117"/>
          </a:xfrm>
          <a:prstGeom prst="rect">
            <a:avLst/>
          </a:prstGeom>
          <a:solidFill>
            <a:schemeClr val="bg1">
              <a:lumMod val="95000"/>
            </a:schemeClr>
          </a:solidFill>
        </p:spPr>
        <p:txBody>
          <a:bodyPr anchor="ctr"/>
          <a:lstStyle>
            <a:lvl1pPr marL="0" indent="0" algn="ctr">
              <a:buNone/>
              <a:defRPr sz="1200" i="1">
                <a:latin typeface="Baskerville" panose="02020502070401020303"/>
              </a:defRPr>
            </a:lvl1pPr>
          </a:lstStyle>
          <a:p>
            <a:pPr lvl="0"/>
            <a:r>
              <a:rPr lang="fr-FR" dirty="0"/>
              <a:t>Brève description de la phase</a:t>
            </a:r>
          </a:p>
        </p:txBody>
      </p:sp>
      <p:sp>
        <p:nvSpPr>
          <p:cNvPr id="20" name="Espace réservé du texte 5">
            <a:extLst>
              <a:ext uri="{FF2B5EF4-FFF2-40B4-BE49-F238E27FC236}">
                <a16:creationId xmlns:a16="http://schemas.microsoft.com/office/drawing/2014/main" id="{0FD52054-59C9-47FC-B504-8B8C2174B55D}"/>
              </a:ext>
            </a:extLst>
          </p:cNvPr>
          <p:cNvSpPr>
            <a:spLocks noGrp="1"/>
          </p:cNvSpPr>
          <p:nvPr>
            <p:ph type="body" sz="quarter" idx="20" hasCustomPrompt="1"/>
          </p:nvPr>
        </p:nvSpPr>
        <p:spPr>
          <a:xfrm>
            <a:off x="4809964" y="3579093"/>
            <a:ext cx="2665492" cy="708117"/>
          </a:xfrm>
          <a:prstGeom prst="rect">
            <a:avLst/>
          </a:prstGeom>
          <a:solidFill>
            <a:schemeClr val="bg1">
              <a:lumMod val="95000"/>
            </a:schemeClr>
          </a:solidFill>
        </p:spPr>
        <p:txBody>
          <a:bodyPr anchor="ctr"/>
          <a:lstStyle>
            <a:lvl1pPr marL="0" indent="0" algn="ctr">
              <a:buNone/>
              <a:defRPr sz="1200" i="1">
                <a:latin typeface="Baskerville" panose="02020502070401020303"/>
              </a:defRPr>
            </a:lvl1pPr>
          </a:lstStyle>
          <a:p>
            <a:pPr lvl="0"/>
            <a:r>
              <a:rPr lang="fr-FR" dirty="0"/>
              <a:t>Brève description de la phase</a:t>
            </a:r>
          </a:p>
        </p:txBody>
      </p:sp>
      <p:sp>
        <p:nvSpPr>
          <p:cNvPr id="22" name="Espace réservé du texte 5">
            <a:extLst>
              <a:ext uri="{FF2B5EF4-FFF2-40B4-BE49-F238E27FC236}">
                <a16:creationId xmlns:a16="http://schemas.microsoft.com/office/drawing/2014/main" id="{A7F788FD-D3BD-426B-AD48-51F94E9EFDD0}"/>
              </a:ext>
            </a:extLst>
          </p:cNvPr>
          <p:cNvSpPr>
            <a:spLocks noGrp="1"/>
          </p:cNvSpPr>
          <p:nvPr>
            <p:ph type="body" sz="quarter" idx="21" hasCustomPrompt="1"/>
          </p:nvPr>
        </p:nvSpPr>
        <p:spPr>
          <a:xfrm>
            <a:off x="4809964" y="4610689"/>
            <a:ext cx="2665492" cy="708117"/>
          </a:xfrm>
          <a:prstGeom prst="rect">
            <a:avLst/>
          </a:prstGeom>
          <a:solidFill>
            <a:schemeClr val="bg1">
              <a:lumMod val="95000"/>
            </a:schemeClr>
          </a:solidFill>
        </p:spPr>
        <p:txBody>
          <a:bodyPr anchor="ctr"/>
          <a:lstStyle>
            <a:lvl1pPr marL="0" indent="0" algn="ctr">
              <a:buNone/>
              <a:defRPr sz="1200" i="1">
                <a:latin typeface="Baskerville" panose="02020502070401020303"/>
              </a:defRPr>
            </a:lvl1pPr>
          </a:lstStyle>
          <a:p>
            <a:pPr lvl="0"/>
            <a:r>
              <a:rPr lang="fr-FR" dirty="0"/>
              <a:t>Brève description de la phase</a:t>
            </a:r>
          </a:p>
        </p:txBody>
      </p:sp>
      <p:sp>
        <p:nvSpPr>
          <p:cNvPr id="24" name="Espace réservé du texte 5">
            <a:extLst>
              <a:ext uri="{FF2B5EF4-FFF2-40B4-BE49-F238E27FC236}">
                <a16:creationId xmlns:a16="http://schemas.microsoft.com/office/drawing/2014/main" id="{611B4C61-3D5E-49C7-B4AC-209F29A38812}"/>
              </a:ext>
            </a:extLst>
          </p:cNvPr>
          <p:cNvSpPr>
            <a:spLocks noGrp="1"/>
          </p:cNvSpPr>
          <p:nvPr>
            <p:ph type="body" sz="quarter" idx="22" hasCustomPrompt="1"/>
          </p:nvPr>
        </p:nvSpPr>
        <p:spPr>
          <a:xfrm>
            <a:off x="8518541" y="4456505"/>
            <a:ext cx="2812478" cy="759075"/>
          </a:xfrm>
          <a:prstGeom prst="rect">
            <a:avLst/>
          </a:prstGeom>
          <a:solidFill>
            <a:schemeClr val="accent3">
              <a:lumMod val="20000"/>
              <a:lumOff val="80000"/>
            </a:schemeClr>
          </a:solidFill>
          <a:ln>
            <a:noFill/>
          </a:ln>
        </p:spPr>
        <p:txBody>
          <a:bodyPr anchor="ctr"/>
          <a:lstStyle>
            <a:lvl1pPr marL="0" indent="0" algn="ctr">
              <a:buNone/>
              <a:defRPr sz="1400" b="1">
                <a:solidFill>
                  <a:schemeClr val="tx1"/>
                </a:solidFill>
                <a:latin typeface="Baskerville" panose="02020502070401020303"/>
              </a:defRPr>
            </a:lvl1pPr>
          </a:lstStyle>
          <a:p>
            <a:pPr lvl="0"/>
            <a:r>
              <a:rPr lang="fr-FR" dirty="0"/>
              <a:t>Nom du livrable final</a:t>
            </a:r>
          </a:p>
        </p:txBody>
      </p:sp>
      <p:sp>
        <p:nvSpPr>
          <p:cNvPr id="33" name="Espace réservé du contenu 32">
            <a:extLst>
              <a:ext uri="{FF2B5EF4-FFF2-40B4-BE49-F238E27FC236}">
                <a16:creationId xmlns:a16="http://schemas.microsoft.com/office/drawing/2014/main" id="{C8C147A8-A535-4BEB-BBA0-08CCEA33C36E}"/>
              </a:ext>
            </a:extLst>
          </p:cNvPr>
          <p:cNvSpPr>
            <a:spLocks noGrp="1"/>
          </p:cNvSpPr>
          <p:nvPr>
            <p:ph sz="quarter" idx="23" hasCustomPrompt="1"/>
          </p:nvPr>
        </p:nvSpPr>
        <p:spPr>
          <a:xfrm>
            <a:off x="7408868" y="479547"/>
            <a:ext cx="3113489" cy="749312"/>
          </a:xfrm>
          <a:prstGeom prst="rect">
            <a:avLst/>
          </a:prstGeom>
          <a:solidFill>
            <a:schemeClr val="accent1"/>
          </a:solidFill>
          <a:ln>
            <a:noFill/>
          </a:ln>
        </p:spPr>
        <p:txBody>
          <a:bodyPr/>
          <a:lstStyle>
            <a:lvl1pPr marL="0" indent="0">
              <a:buNone/>
              <a:defRPr sz="1400">
                <a:latin typeface="Muli" panose="02000303000000000000" pitchFamily="2" charset="0"/>
              </a:defRPr>
            </a:lvl1pPr>
          </a:lstStyle>
          <a:p>
            <a:pPr lvl="0"/>
            <a:r>
              <a:rPr lang="fr-FR" dirty="0"/>
              <a:t>Rajouter un « s » à livrable si plusieurs livrables</a:t>
            </a:r>
          </a:p>
        </p:txBody>
      </p:sp>
      <p:sp>
        <p:nvSpPr>
          <p:cNvPr id="40" name="Espace réservé du texte 5">
            <a:extLst>
              <a:ext uri="{FF2B5EF4-FFF2-40B4-BE49-F238E27FC236}">
                <a16:creationId xmlns:a16="http://schemas.microsoft.com/office/drawing/2014/main" id="{DEACC527-55B8-4BFB-8263-F764D9A34E68}"/>
              </a:ext>
            </a:extLst>
          </p:cNvPr>
          <p:cNvSpPr>
            <a:spLocks noGrp="1"/>
          </p:cNvSpPr>
          <p:nvPr>
            <p:ph type="body" sz="quarter" idx="26" hasCustomPrompt="1"/>
          </p:nvPr>
        </p:nvSpPr>
        <p:spPr>
          <a:xfrm>
            <a:off x="1187781" y="1438930"/>
            <a:ext cx="3393639" cy="708117"/>
          </a:xfrm>
          <a:prstGeom prst="rect">
            <a:avLst/>
          </a:prstGeom>
          <a:solidFill>
            <a:srgbClr val="F69200"/>
          </a:solidFill>
        </p:spPr>
        <p:txBody>
          <a:bodyPr anchor="ctr"/>
          <a:lstStyle>
            <a:lvl1pPr marL="0" indent="0" algn="ctr">
              <a:buNone/>
              <a:defRPr sz="1600" i="0">
                <a:solidFill>
                  <a:schemeClr val="bg1"/>
                </a:solidFill>
                <a:latin typeface="Baskerville" panose="02020502070401020303"/>
              </a:defRPr>
            </a:lvl1pPr>
          </a:lstStyle>
          <a:p>
            <a:pPr lvl="0"/>
            <a:r>
              <a:rPr lang="fr-FR" dirty="0"/>
              <a:t>Phase 1 – Nom de la phase</a:t>
            </a:r>
          </a:p>
          <a:p>
            <a:pPr lvl="0"/>
            <a:r>
              <a:rPr lang="fr-FR" dirty="0"/>
              <a:t>n JEH</a:t>
            </a:r>
          </a:p>
        </p:txBody>
      </p:sp>
      <p:sp>
        <p:nvSpPr>
          <p:cNvPr id="41" name="Espace réservé du texte 5">
            <a:extLst>
              <a:ext uri="{FF2B5EF4-FFF2-40B4-BE49-F238E27FC236}">
                <a16:creationId xmlns:a16="http://schemas.microsoft.com/office/drawing/2014/main" id="{9682E921-6A49-4FC5-BC1A-8416A22AA024}"/>
              </a:ext>
            </a:extLst>
          </p:cNvPr>
          <p:cNvSpPr>
            <a:spLocks noGrp="1"/>
          </p:cNvSpPr>
          <p:nvPr>
            <p:ph type="body" sz="quarter" idx="27" hasCustomPrompt="1"/>
          </p:nvPr>
        </p:nvSpPr>
        <p:spPr>
          <a:xfrm>
            <a:off x="1227788" y="2474741"/>
            <a:ext cx="3393639" cy="708117"/>
          </a:xfrm>
          <a:prstGeom prst="rect">
            <a:avLst/>
          </a:prstGeom>
          <a:solidFill>
            <a:srgbClr val="F69200"/>
          </a:solidFill>
        </p:spPr>
        <p:txBody>
          <a:bodyPr anchor="ctr"/>
          <a:lstStyle>
            <a:lvl1pPr marL="0" indent="0" algn="ctr">
              <a:buNone/>
              <a:defRPr sz="1600" i="0">
                <a:solidFill>
                  <a:schemeClr val="bg1"/>
                </a:solidFill>
                <a:latin typeface="Baskerville" panose="02020502070401020303"/>
              </a:defRPr>
            </a:lvl1pPr>
          </a:lstStyle>
          <a:p>
            <a:pPr lvl="0"/>
            <a:r>
              <a:rPr lang="fr-FR" dirty="0"/>
              <a:t>Phase 2 – Nom de la phase</a:t>
            </a:r>
          </a:p>
          <a:p>
            <a:pPr lvl="0"/>
            <a:r>
              <a:rPr lang="fr-FR" dirty="0"/>
              <a:t>n JEH</a:t>
            </a:r>
          </a:p>
        </p:txBody>
      </p:sp>
      <p:sp>
        <p:nvSpPr>
          <p:cNvPr id="42" name="Espace réservé du texte 5">
            <a:extLst>
              <a:ext uri="{FF2B5EF4-FFF2-40B4-BE49-F238E27FC236}">
                <a16:creationId xmlns:a16="http://schemas.microsoft.com/office/drawing/2014/main" id="{8EE9790D-2E66-474F-AF6C-6F0790CAC857}"/>
              </a:ext>
            </a:extLst>
          </p:cNvPr>
          <p:cNvSpPr>
            <a:spLocks noGrp="1"/>
          </p:cNvSpPr>
          <p:nvPr>
            <p:ph type="body" sz="quarter" idx="28" hasCustomPrompt="1"/>
          </p:nvPr>
        </p:nvSpPr>
        <p:spPr>
          <a:xfrm>
            <a:off x="1227788" y="3612925"/>
            <a:ext cx="3393639" cy="708117"/>
          </a:xfrm>
          <a:prstGeom prst="rect">
            <a:avLst/>
          </a:prstGeom>
          <a:solidFill>
            <a:srgbClr val="F69200"/>
          </a:solidFill>
        </p:spPr>
        <p:txBody>
          <a:bodyPr anchor="ctr"/>
          <a:lstStyle>
            <a:lvl1pPr marL="0" indent="0" algn="ctr">
              <a:buNone/>
              <a:defRPr sz="1600" i="0">
                <a:solidFill>
                  <a:schemeClr val="bg1"/>
                </a:solidFill>
                <a:latin typeface="Baskerville" panose="02020502070401020303"/>
              </a:defRPr>
            </a:lvl1pPr>
          </a:lstStyle>
          <a:p>
            <a:pPr lvl="0"/>
            <a:r>
              <a:rPr lang="fr-FR" dirty="0"/>
              <a:t>Phase 3 – Nom de la phase</a:t>
            </a:r>
          </a:p>
          <a:p>
            <a:pPr lvl="0"/>
            <a:r>
              <a:rPr lang="fr-FR" dirty="0"/>
              <a:t>n JEH</a:t>
            </a:r>
          </a:p>
        </p:txBody>
      </p:sp>
      <p:sp>
        <p:nvSpPr>
          <p:cNvPr id="43" name="Espace réservé du texte 5">
            <a:extLst>
              <a:ext uri="{FF2B5EF4-FFF2-40B4-BE49-F238E27FC236}">
                <a16:creationId xmlns:a16="http://schemas.microsoft.com/office/drawing/2014/main" id="{C643104B-F012-47EB-B813-B45964775839}"/>
              </a:ext>
            </a:extLst>
          </p:cNvPr>
          <p:cNvSpPr>
            <a:spLocks noGrp="1"/>
          </p:cNvSpPr>
          <p:nvPr>
            <p:ph type="body" sz="quarter" idx="29" hasCustomPrompt="1"/>
          </p:nvPr>
        </p:nvSpPr>
        <p:spPr>
          <a:xfrm>
            <a:off x="1227787" y="4607308"/>
            <a:ext cx="3393639" cy="708117"/>
          </a:xfrm>
          <a:prstGeom prst="rect">
            <a:avLst/>
          </a:prstGeom>
          <a:solidFill>
            <a:srgbClr val="F69200"/>
          </a:solidFill>
        </p:spPr>
        <p:txBody>
          <a:bodyPr anchor="ctr"/>
          <a:lstStyle>
            <a:lvl1pPr marL="0" indent="0" algn="ctr">
              <a:buNone/>
              <a:defRPr sz="1600" i="0">
                <a:solidFill>
                  <a:schemeClr val="bg1"/>
                </a:solidFill>
                <a:latin typeface="Baskerville" panose="02020502070401020303"/>
              </a:defRPr>
            </a:lvl1pPr>
          </a:lstStyle>
          <a:p>
            <a:pPr lvl="0"/>
            <a:r>
              <a:rPr lang="fr-FR" dirty="0"/>
              <a:t>Phase 4 – Nom de la phase</a:t>
            </a:r>
          </a:p>
          <a:p>
            <a:pPr lvl="0"/>
            <a:r>
              <a:rPr lang="fr-FR" dirty="0"/>
              <a:t>n JEH</a:t>
            </a:r>
          </a:p>
        </p:txBody>
      </p:sp>
    </p:spTree>
    <p:extLst>
      <p:ext uri="{BB962C8B-B14F-4D97-AF65-F5344CB8AC3E}">
        <p14:creationId xmlns:p14="http://schemas.microsoft.com/office/powerpoint/2010/main" val="818190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hier des charges">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80C9AB9B-2D30-4328-89A6-C1AEA61FCFB8}"/>
              </a:ext>
            </a:extLst>
          </p:cNvPr>
          <p:cNvSpPr>
            <a:spLocks noGrp="1"/>
          </p:cNvSpPr>
          <p:nvPr>
            <p:ph type="body" sz="quarter" idx="16" hasCustomPrompt="1"/>
          </p:nvPr>
        </p:nvSpPr>
        <p:spPr>
          <a:xfrm>
            <a:off x="4321570" y="1207787"/>
            <a:ext cx="1598456" cy="395288"/>
          </a:xfrm>
          <a:prstGeom prst="rect">
            <a:avLst/>
          </a:prstGeom>
          <a:solidFill>
            <a:schemeClr val="accent3">
              <a:lumMod val="20000"/>
              <a:lumOff val="80000"/>
            </a:schemeClr>
          </a:solidFill>
        </p:spPr>
        <p:txBody>
          <a:bodyPr/>
          <a:lstStyle>
            <a:lvl1pPr marL="0" indent="0" algn="r">
              <a:buNone/>
              <a:defRPr sz="1200">
                <a:latin typeface="Baskerville" panose="02020502070401020303"/>
              </a:defRPr>
            </a:lvl1pPr>
          </a:lstStyle>
          <a:p>
            <a:pPr lvl="0"/>
            <a:r>
              <a:rPr lang="fr-FR" dirty="0"/>
              <a:t>Livrable en lien avec la phase</a:t>
            </a:r>
          </a:p>
        </p:txBody>
      </p:sp>
      <p:sp>
        <p:nvSpPr>
          <p:cNvPr id="16" name="ZoneTexte 15">
            <a:extLst>
              <a:ext uri="{FF2B5EF4-FFF2-40B4-BE49-F238E27FC236}">
                <a16:creationId xmlns:a16="http://schemas.microsoft.com/office/drawing/2014/main" id="{0704CE09-7D3C-F548-9653-5BAD3B7DF446}"/>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14" name="Trapèze 13">
            <a:extLst>
              <a:ext uri="{FF2B5EF4-FFF2-40B4-BE49-F238E27FC236}">
                <a16:creationId xmlns:a16="http://schemas.microsoft.com/office/drawing/2014/main" id="{FCB9A1CE-90D3-460E-B7BE-97AE7DC6351C}"/>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E3B99608-274D-47AA-A5F4-EC1F725E2E05}"/>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dirty="0">
                <a:solidFill>
                  <a:schemeClr val="bg1">
                    <a:lumMod val="95000"/>
                  </a:schemeClr>
                </a:solidFill>
                <a:latin typeface="Futura Hv BT" panose="020B0702020204020204" pitchFamily="34" charset="0"/>
                <a:cs typeface="Futura Medium" panose="020B0602020204020303" pitchFamily="34" charset="-79"/>
              </a:rPr>
              <a:t>CAHIER DES CHARGES</a:t>
            </a:r>
          </a:p>
        </p:txBody>
      </p:sp>
      <p:cxnSp>
        <p:nvCxnSpPr>
          <p:cNvPr id="17" name="Connecteur droit 16">
            <a:extLst>
              <a:ext uri="{FF2B5EF4-FFF2-40B4-BE49-F238E27FC236}">
                <a16:creationId xmlns:a16="http://schemas.microsoft.com/office/drawing/2014/main" id="{B5C6CB77-3839-4BFB-A112-9E45ED8ECC02}"/>
              </a:ext>
            </a:extLst>
          </p:cNvPr>
          <p:cNvCxnSpPr>
            <a:cxnSpLocks/>
          </p:cNvCxnSpPr>
          <p:nvPr userDrawn="1"/>
        </p:nvCxnSpPr>
        <p:spPr>
          <a:xfrm flipH="1">
            <a:off x="6092855" y="1955174"/>
            <a:ext cx="1" cy="37422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Espace réservé du texte 6">
            <a:extLst>
              <a:ext uri="{FF2B5EF4-FFF2-40B4-BE49-F238E27FC236}">
                <a16:creationId xmlns:a16="http://schemas.microsoft.com/office/drawing/2014/main" id="{E2AD803B-FC70-4A2A-9093-E81B4932D890}"/>
              </a:ext>
            </a:extLst>
          </p:cNvPr>
          <p:cNvSpPr>
            <a:spLocks noGrp="1"/>
          </p:cNvSpPr>
          <p:nvPr>
            <p:ph type="body" sz="quarter" idx="19" hasCustomPrompt="1"/>
          </p:nvPr>
        </p:nvSpPr>
        <p:spPr>
          <a:xfrm>
            <a:off x="280431" y="1727329"/>
            <a:ext cx="5639595" cy="4402431"/>
          </a:xfrm>
          <a:prstGeom prst="rect">
            <a:avLst/>
          </a:prstGeom>
        </p:spPr>
        <p:txBody>
          <a:bodyPr lIns="0"/>
          <a:lstStyle>
            <a:lvl1pPr marL="216000" indent="-144000">
              <a:buFont typeface="Arial" panose="020B0604020202020204" pitchFamily="34" charset="0"/>
              <a:buChar char="•"/>
              <a:defRPr sz="1400" b="0">
                <a:latin typeface="Baskerville" panose="02020502070401020303"/>
                <a:cs typeface="Futura Medium" panose="020B0602020204020303" pitchFamily="34" charset="-79"/>
              </a:defRPr>
            </a:lvl1pPr>
            <a:lvl2pPr marL="228600" indent="0" algn="l">
              <a:buNone/>
              <a:defRPr sz="1800"/>
            </a:lvl2pPr>
          </a:lstStyle>
          <a:p>
            <a:pPr lvl="0"/>
            <a:r>
              <a:rPr lang="fr-FR" dirty="0"/>
              <a:t>Description d’un critère, Ecrire des phrases complètes au futur et mettre les mots importants en gras</a:t>
            </a:r>
          </a:p>
        </p:txBody>
      </p:sp>
      <p:sp>
        <p:nvSpPr>
          <p:cNvPr id="23" name="Espace réservé du texte 6">
            <a:extLst>
              <a:ext uri="{FF2B5EF4-FFF2-40B4-BE49-F238E27FC236}">
                <a16:creationId xmlns:a16="http://schemas.microsoft.com/office/drawing/2014/main" id="{F6C84A92-48FE-4B88-9B7C-9EA026BA38AD}"/>
              </a:ext>
            </a:extLst>
          </p:cNvPr>
          <p:cNvSpPr>
            <a:spLocks noGrp="1"/>
          </p:cNvSpPr>
          <p:nvPr>
            <p:ph type="body" sz="quarter" idx="20" hasCustomPrompt="1"/>
          </p:nvPr>
        </p:nvSpPr>
        <p:spPr>
          <a:xfrm>
            <a:off x="6265687" y="1727328"/>
            <a:ext cx="5639595" cy="4402432"/>
          </a:xfrm>
          <a:prstGeom prst="rect">
            <a:avLst/>
          </a:prstGeom>
        </p:spPr>
        <p:txBody>
          <a:bodyPr lIns="0"/>
          <a:lstStyle>
            <a:lvl1pPr marL="216000" indent="-144000">
              <a:buFont typeface="Arial" panose="020B0604020202020204" pitchFamily="34" charset="0"/>
              <a:buChar char="•"/>
              <a:defRPr sz="1400" b="0">
                <a:latin typeface="Baskerville" panose="02020502070401020303"/>
                <a:cs typeface="Futura Medium" panose="020B0602020204020303" pitchFamily="34" charset="-79"/>
              </a:defRPr>
            </a:lvl1pPr>
            <a:lvl2pPr marL="228600" indent="0" algn="l">
              <a:buNone/>
              <a:defRPr sz="1800"/>
            </a:lvl2pPr>
          </a:lstStyle>
          <a:p>
            <a:pPr lvl="0"/>
            <a:r>
              <a:rPr lang="fr-FR" dirty="0"/>
              <a:t>Description d’un critère, Ecrire des phrases complètes au futur et mettre les mots importants en gras</a:t>
            </a:r>
          </a:p>
        </p:txBody>
      </p:sp>
      <p:sp>
        <p:nvSpPr>
          <p:cNvPr id="12" name="Espace réservé du texte 5">
            <a:extLst>
              <a:ext uri="{FF2B5EF4-FFF2-40B4-BE49-F238E27FC236}">
                <a16:creationId xmlns:a16="http://schemas.microsoft.com/office/drawing/2014/main" id="{4280DA45-2324-4DA0-B940-DEE1DA7F2E3C}"/>
              </a:ext>
            </a:extLst>
          </p:cNvPr>
          <p:cNvSpPr>
            <a:spLocks noGrp="1"/>
          </p:cNvSpPr>
          <p:nvPr>
            <p:ph type="body" sz="quarter" idx="21" hasCustomPrompt="1"/>
          </p:nvPr>
        </p:nvSpPr>
        <p:spPr>
          <a:xfrm>
            <a:off x="280431" y="1010143"/>
            <a:ext cx="4180791" cy="395288"/>
          </a:xfrm>
          <a:prstGeom prst="rect">
            <a:avLst/>
          </a:prstGeom>
          <a:solidFill>
            <a:srgbClr val="F69200"/>
          </a:solidFill>
        </p:spPr>
        <p:txBody>
          <a:bodyPr/>
          <a:lstStyle>
            <a:lvl1pPr marL="0" indent="0" algn="r">
              <a:buNone/>
              <a:defRPr sz="1600">
                <a:solidFill>
                  <a:schemeClr val="bg1"/>
                </a:solidFill>
                <a:latin typeface="Baskerville" panose="02020502070401020303"/>
              </a:defRPr>
            </a:lvl1pPr>
          </a:lstStyle>
          <a:p>
            <a:pPr algn="l"/>
            <a:r>
              <a:rPr lang="fr-FR" sz="1600" b="0" dirty="0">
                <a:latin typeface="Libre Baskerville" panose="02000000000000000000" pitchFamily="50" charset="0"/>
              </a:rPr>
              <a:t>Phase 1 - Nom de la phase – n JEH</a:t>
            </a:r>
          </a:p>
        </p:txBody>
      </p:sp>
      <p:sp>
        <p:nvSpPr>
          <p:cNvPr id="10" name="Espace réservé du texte 5">
            <a:extLst>
              <a:ext uri="{FF2B5EF4-FFF2-40B4-BE49-F238E27FC236}">
                <a16:creationId xmlns:a16="http://schemas.microsoft.com/office/drawing/2014/main" id="{1CBAE55A-1732-4F12-81EC-02D6009005F1}"/>
              </a:ext>
            </a:extLst>
          </p:cNvPr>
          <p:cNvSpPr>
            <a:spLocks noGrp="1"/>
          </p:cNvSpPr>
          <p:nvPr>
            <p:ph type="body" sz="quarter" idx="22" hasCustomPrompt="1"/>
          </p:nvPr>
        </p:nvSpPr>
        <p:spPr>
          <a:xfrm>
            <a:off x="10306826" y="1198557"/>
            <a:ext cx="1598456" cy="395288"/>
          </a:xfrm>
          <a:prstGeom prst="rect">
            <a:avLst/>
          </a:prstGeom>
          <a:solidFill>
            <a:schemeClr val="accent3">
              <a:lumMod val="20000"/>
              <a:lumOff val="80000"/>
            </a:schemeClr>
          </a:solidFill>
        </p:spPr>
        <p:txBody>
          <a:bodyPr/>
          <a:lstStyle>
            <a:lvl1pPr marL="0" indent="0" algn="r">
              <a:buNone/>
              <a:defRPr sz="1200">
                <a:latin typeface="Baskerville" panose="02020502070401020303"/>
              </a:defRPr>
            </a:lvl1pPr>
          </a:lstStyle>
          <a:p>
            <a:pPr lvl="0"/>
            <a:r>
              <a:rPr lang="fr-FR" dirty="0"/>
              <a:t>Livrable en lien avec la phase</a:t>
            </a:r>
          </a:p>
        </p:txBody>
      </p:sp>
      <p:sp>
        <p:nvSpPr>
          <p:cNvPr id="11" name="Espace réservé du texte 5">
            <a:extLst>
              <a:ext uri="{FF2B5EF4-FFF2-40B4-BE49-F238E27FC236}">
                <a16:creationId xmlns:a16="http://schemas.microsoft.com/office/drawing/2014/main" id="{07B86263-EB67-4C51-9B78-B11CC14E3221}"/>
              </a:ext>
            </a:extLst>
          </p:cNvPr>
          <p:cNvSpPr>
            <a:spLocks noGrp="1"/>
          </p:cNvSpPr>
          <p:nvPr>
            <p:ph type="body" sz="quarter" idx="23" hasCustomPrompt="1"/>
          </p:nvPr>
        </p:nvSpPr>
        <p:spPr>
          <a:xfrm>
            <a:off x="6265687" y="1000913"/>
            <a:ext cx="4180791" cy="395288"/>
          </a:xfrm>
          <a:prstGeom prst="rect">
            <a:avLst/>
          </a:prstGeom>
          <a:solidFill>
            <a:srgbClr val="F69200"/>
          </a:solidFill>
        </p:spPr>
        <p:txBody>
          <a:bodyPr/>
          <a:lstStyle>
            <a:lvl1pPr marL="0" indent="0" algn="r">
              <a:buNone/>
              <a:defRPr sz="1600">
                <a:solidFill>
                  <a:schemeClr val="bg1"/>
                </a:solidFill>
                <a:latin typeface="Baskerville" panose="02020502070401020303"/>
              </a:defRPr>
            </a:lvl1pPr>
          </a:lstStyle>
          <a:p>
            <a:pPr algn="l"/>
            <a:r>
              <a:rPr lang="fr-FR" sz="1600" b="0" dirty="0">
                <a:latin typeface="Libre Baskerville" panose="02000000000000000000" pitchFamily="50" charset="0"/>
              </a:rPr>
              <a:t>Phase 2 - Nom de la phase – n JEH</a:t>
            </a:r>
          </a:p>
        </p:txBody>
      </p:sp>
    </p:spTree>
    <p:extLst>
      <p:ext uri="{BB962C8B-B14F-4D97-AF65-F5344CB8AC3E}">
        <p14:creationId xmlns:p14="http://schemas.microsoft.com/office/powerpoint/2010/main" val="425295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hier des charges">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80C9AB9B-2D30-4328-89A6-C1AEA61FCFB8}"/>
              </a:ext>
            </a:extLst>
          </p:cNvPr>
          <p:cNvSpPr>
            <a:spLocks noGrp="1"/>
          </p:cNvSpPr>
          <p:nvPr>
            <p:ph type="body" sz="quarter" idx="16" hasCustomPrompt="1"/>
          </p:nvPr>
        </p:nvSpPr>
        <p:spPr>
          <a:xfrm>
            <a:off x="4321570" y="1207787"/>
            <a:ext cx="1598456" cy="395288"/>
          </a:xfrm>
          <a:prstGeom prst="rect">
            <a:avLst/>
          </a:prstGeom>
          <a:solidFill>
            <a:schemeClr val="accent3">
              <a:lumMod val="20000"/>
              <a:lumOff val="80000"/>
            </a:schemeClr>
          </a:solidFill>
        </p:spPr>
        <p:txBody>
          <a:bodyPr/>
          <a:lstStyle>
            <a:lvl1pPr marL="0" indent="0" algn="r">
              <a:buNone/>
              <a:defRPr sz="1200">
                <a:latin typeface="Baskerville" panose="02020502070401020303"/>
              </a:defRPr>
            </a:lvl1pPr>
          </a:lstStyle>
          <a:p>
            <a:pPr lvl="0"/>
            <a:r>
              <a:rPr lang="fr-FR" dirty="0"/>
              <a:t>Livrable en lien avec la phase</a:t>
            </a:r>
          </a:p>
        </p:txBody>
      </p:sp>
      <p:sp>
        <p:nvSpPr>
          <p:cNvPr id="16" name="ZoneTexte 15">
            <a:extLst>
              <a:ext uri="{FF2B5EF4-FFF2-40B4-BE49-F238E27FC236}">
                <a16:creationId xmlns:a16="http://schemas.microsoft.com/office/drawing/2014/main" id="{0704CE09-7D3C-F548-9653-5BAD3B7DF446}"/>
              </a:ext>
            </a:extLst>
          </p:cNvPr>
          <p:cNvSpPr txBox="1"/>
          <p:nvPr userDrawn="1"/>
        </p:nvSpPr>
        <p:spPr>
          <a:xfrm>
            <a:off x="0" y="6419777"/>
            <a:ext cx="9859617"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Tous droits réservés.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Baskerville" panose="02020502070401020303" pitchFamily="18" charset="0"/>
                <a:ea typeface="Baskerville" panose="02020502070401020303" pitchFamily="18" charset="0"/>
                <a:cs typeface="+mn-cs"/>
              </a:rPr>
              <a:t>Ce document est la propriété de XProjets. Il ne saurait être reproduit ou communiqué en tout ou en partie sans l’accord préalable de la Junior-Entreprise. </a:t>
            </a:r>
          </a:p>
          <a:p>
            <a:endParaRPr lang="fr-FR" sz="1200" dirty="0">
              <a:solidFill>
                <a:schemeClr val="tx1"/>
              </a:solidFill>
              <a:latin typeface="Baskerville" panose="02020502070401020303" pitchFamily="18" charset="0"/>
              <a:ea typeface="Baskerville" panose="02020502070401020303" pitchFamily="18" charset="0"/>
            </a:endParaRPr>
          </a:p>
        </p:txBody>
      </p:sp>
      <p:sp>
        <p:nvSpPr>
          <p:cNvPr id="14" name="Trapèze 13">
            <a:extLst>
              <a:ext uri="{FF2B5EF4-FFF2-40B4-BE49-F238E27FC236}">
                <a16:creationId xmlns:a16="http://schemas.microsoft.com/office/drawing/2014/main" id="{FCB9A1CE-90D3-460E-B7BE-97AE7DC6351C}"/>
              </a:ext>
            </a:extLst>
          </p:cNvPr>
          <p:cNvSpPr/>
          <p:nvPr userDrawn="1"/>
        </p:nvSpPr>
        <p:spPr>
          <a:xfrm>
            <a:off x="1280849" y="-2696"/>
            <a:ext cx="9631499" cy="717698"/>
          </a:xfrm>
          <a:prstGeom prst="trapezoid">
            <a:avLst>
              <a:gd name="adj" fmla="val 392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E3B99608-274D-47AA-A5F4-EC1F725E2E05}"/>
              </a:ext>
            </a:extLst>
          </p:cNvPr>
          <p:cNvSpPr txBox="1"/>
          <p:nvPr userDrawn="1"/>
        </p:nvSpPr>
        <p:spPr>
          <a:xfrm>
            <a:off x="2231136" y="57218"/>
            <a:ext cx="7729728" cy="584775"/>
          </a:xfrm>
          <a:prstGeom prst="rect">
            <a:avLst/>
          </a:prstGeom>
          <a:noFill/>
        </p:spPr>
        <p:txBody>
          <a:bodyPr wrap="square" rtlCol="0">
            <a:spAutoFit/>
          </a:bodyPr>
          <a:lstStyle/>
          <a:p>
            <a:pPr algn="ctr"/>
            <a:r>
              <a:rPr lang="fr-FR" sz="3200" b="1" i="0" dirty="0">
                <a:solidFill>
                  <a:schemeClr val="bg1">
                    <a:lumMod val="95000"/>
                  </a:schemeClr>
                </a:solidFill>
                <a:latin typeface="Futura Hv BT" panose="020B0702020204020204" pitchFamily="34" charset="0"/>
                <a:cs typeface="Futura Medium" panose="020B0602020204020303" pitchFamily="34" charset="-79"/>
              </a:rPr>
              <a:t>CAHIER DES CHARGES</a:t>
            </a:r>
          </a:p>
        </p:txBody>
      </p:sp>
      <p:cxnSp>
        <p:nvCxnSpPr>
          <p:cNvPr id="17" name="Connecteur droit 16">
            <a:extLst>
              <a:ext uri="{FF2B5EF4-FFF2-40B4-BE49-F238E27FC236}">
                <a16:creationId xmlns:a16="http://schemas.microsoft.com/office/drawing/2014/main" id="{B5C6CB77-3839-4BFB-A112-9E45ED8ECC02}"/>
              </a:ext>
            </a:extLst>
          </p:cNvPr>
          <p:cNvCxnSpPr>
            <a:cxnSpLocks/>
          </p:cNvCxnSpPr>
          <p:nvPr userDrawn="1"/>
        </p:nvCxnSpPr>
        <p:spPr>
          <a:xfrm flipH="1">
            <a:off x="6092855" y="1955174"/>
            <a:ext cx="1" cy="37422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Espace réservé du texte 6">
            <a:extLst>
              <a:ext uri="{FF2B5EF4-FFF2-40B4-BE49-F238E27FC236}">
                <a16:creationId xmlns:a16="http://schemas.microsoft.com/office/drawing/2014/main" id="{E2AD803B-FC70-4A2A-9093-E81B4932D890}"/>
              </a:ext>
            </a:extLst>
          </p:cNvPr>
          <p:cNvSpPr>
            <a:spLocks noGrp="1"/>
          </p:cNvSpPr>
          <p:nvPr>
            <p:ph type="body" sz="quarter" idx="19" hasCustomPrompt="1"/>
          </p:nvPr>
        </p:nvSpPr>
        <p:spPr>
          <a:xfrm>
            <a:off x="280431" y="1727329"/>
            <a:ext cx="5639595" cy="4402431"/>
          </a:xfrm>
          <a:prstGeom prst="rect">
            <a:avLst/>
          </a:prstGeom>
        </p:spPr>
        <p:txBody>
          <a:bodyPr lIns="0"/>
          <a:lstStyle>
            <a:lvl1pPr marL="216000" indent="-144000">
              <a:buFont typeface="Arial" panose="020B0604020202020204" pitchFamily="34" charset="0"/>
              <a:buChar char="•"/>
              <a:defRPr sz="1400" b="0">
                <a:latin typeface="Baskerville" panose="02020502070401020303"/>
                <a:cs typeface="Futura Medium" panose="020B0602020204020303" pitchFamily="34" charset="-79"/>
              </a:defRPr>
            </a:lvl1pPr>
            <a:lvl2pPr marL="228600" indent="0" algn="l">
              <a:buNone/>
              <a:defRPr sz="1800"/>
            </a:lvl2pPr>
          </a:lstStyle>
          <a:p>
            <a:pPr lvl="0"/>
            <a:r>
              <a:rPr lang="fr-FR" dirty="0"/>
              <a:t>Description d’un critère, Ecrire des phrases complètes au futur et mettre les mots importants en gras</a:t>
            </a:r>
          </a:p>
        </p:txBody>
      </p:sp>
      <p:sp>
        <p:nvSpPr>
          <p:cNvPr id="23" name="Espace réservé du texte 6">
            <a:extLst>
              <a:ext uri="{FF2B5EF4-FFF2-40B4-BE49-F238E27FC236}">
                <a16:creationId xmlns:a16="http://schemas.microsoft.com/office/drawing/2014/main" id="{F6C84A92-48FE-4B88-9B7C-9EA026BA38AD}"/>
              </a:ext>
            </a:extLst>
          </p:cNvPr>
          <p:cNvSpPr>
            <a:spLocks noGrp="1"/>
          </p:cNvSpPr>
          <p:nvPr>
            <p:ph type="body" sz="quarter" idx="20" hasCustomPrompt="1"/>
          </p:nvPr>
        </p:nvSpPr>
        <p:spPr>
          <a:xfrm>
            <a:off x="6265687" y="1010143"/>
            <a:ext cx="5639595" cy="5119617"/>
          </a:xfrm>
          <a:prstGeom prst="rect">
            <a:avLst/>
          </a:prstGeom>
        </p:spPr>
        <p:txBody>
          <a:bodyPr lIns="0"/>
          <a:lstStyle>
            <a:lvl1pPr marL="216000" indent="-144000">
              <a:buFont typeface="Arial" panose="020B0604020202020204" pitchFamily="34" charset="0"/>
              <a:buChar char="•"/>
              <a:defRPr sz="1400" b="0">
                <a:latin typeface="Baskerville" panose="02020502070401020303"/>
                <a:cs typeface="Futura Medium" panose="020B0602020204020303" pitchFamily="34" charset="-79"/>
              </a:defRPr>
            </a:lvl1pPr>
            <a:lvl2pPr marL="228600" indent="0" algn="l">
              <a:buNone/>
              <a:defRPr sz="1800"/>
            </a:lvl2pPr>
          </a:lstStyle>
          <a:p>
            <a:pPr lvl="0"/>
            <a:r>
              <a:rPr lang="fr-FR" dirty="0"/>
              <a:t>Description d’un critère, Ecrire des phrases complètes au futur et mettre les mots importants en gras</a:t>
            </a:r>
          </a:p>
        </p:txBody>
      </p:sp>
      <p:sp>
        <p:nvSpPr>
          <p:cNvPr id="12" name="Espace réservé du texte 5">
            <a:extLst>
              <a:ext uri="{FF2B5EF4-FFF2-40B4-BE49-F238E27FC236}">
                <a16:creationId xmlns:a16="http://schemas.microsoft.com/office/drawing/2014/main" id="{4280DA45-2324-4DA0-B940-DEE1DA7F2E3C}"/>
              </a:ext>
            </a:extLst>
          </p:cNvPr>
          <p:cNvSpPr>
            <a:spLocks noGrp="1"/>
          </p:cNvSpPr>
          <p:nvPr>
            <p:ph type="body" sz="quarter" idx="21" hasCustomPrompt="1"/>
          </p:nvPr>
        </p:nvSpPr>
        <p:spPr>
          <a:xfrm>
            <a:off x="280431" y="1010143"/>
            <a:ext cx="4180791" cy="395288"/>
          </a:xfrm>
          <a:prstGeom prst="rect">
            <a:avLst/>
          </a:prstGeom>
          <a:solidFill>
            <a:srgbClr val="F69200"/>
          </a:solidFill>
        </p:spPr>
        <p:txBody>
          <a:bodyPr/>
          <a:lstStyle>
            <a:lvl1pPr marL="0" indent="0" algn="r">
              <a:buNone/>
              <a:defRPr sz="1600">
                <a:solidFill>
                  <a:schemeClr val="bg1"/>
                </a:solidFill>
                <a:latin typeface="Baskerville" panose="02020502070401020303"/>
              </a:defRPr>
            </a:lvl1pPr>
          </a:lstStyle>
          <a:p>
            <a:pPr algn="l"/>
            <a:r>
              <a:rPr lang="fr-FR" sz="1600" b="0" dirty="0">
                <a:latin typeface="Libre Baskerville" panose="02000000000000000000" pitchFamily="50" charset="0"/>
              </a:rPr>
              <a:t>Phase 1 - Nom de la phase – n JEH</a:t>
            </a:r>
          </a:p>
        </p:txBody>
      </p:sp>
    </p:spTree>
    <p:extLst>
      <p:ext uri="{BB962C8B-B14F-4D97-AF65-F5344CB8AC3E}">
        <p14:creationId xmlns:p14="http://schemas.microsoft.com/office/powerpoint/2010/main" val="572448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Organigramme : Entrée manuelle 3">
            <a:extLst>
              <a:ext uri="{FF2B5EF4-FFF2-40B4-BE49-F238E27FC236}">
                <a16:creationId xmlns:a16="http://schemas.microsoft.com/office/drawing/2014/main" id="{0F6511C0-8C85-4103-821E-4D3FE9BC15C2}"/>
              </a:ext>
            </a:extLst>
          </p:cNvPr>
          <p:cNvSpPr/>
          <p:nvPr userDrawn="1"/>
        </p:nvSpPr>
        <p:spPr>
          <a:xfrm rot="5400000" flipH="1">
            <a:off x="387070" y="-387070"/>
            <a:ext cx="715296" cy="1489438"/>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Organigramme : Entrée manuelle 4">
            <a:extLst>
              <a:ext uri="{FF2B5EF4-FFF2-40B4-BE49-F238E27FC236}">
                <a16:creationId xmlns:a16="http://schemas.microsoft.com/office/drawing/2014/main" id="{4E6B7A64-8B3F-42DB-AE95-4CEDCF2E9021}"/>
              </a:ext>
            </a:extLst>
          </p:cNvPr>
          <p:cNvSpPr/>
          <p:nvPr userDrawn="1"/>
        </p:nvSpPr>
        <p:spPr>
          <a:xfrm rot="16200000">
            <a:off x="11089633" y="-387070"/>
            <a:ext cx="715296" cy="1489438"/>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C7291382-21B6-4A51-95F5-BCBB017659B0}"/>
              </a:ext>
            </a:extLst>
          </p:cNvPr>
          <p:cNvPicPr>
            <a:picLocks noChangeAspect="1"/>
          </p:cNvPicPr>
          <p:nvPr userDrawn="1"/>
        </p:nvPicPr>
        <p:blipFill>
          <a:blip r:embed="rId29"/>
          <a:stretch>
            <a:fillRect/>
          </a:stretch>
        </p:blipFill>
        <p:spPr>
          <a:xfrm>
            <a:off x="83201" y="34283"/>
            <a:ext cx="1051906" cy="715296"/>
          </a:xfrm>
          <a:prstGeom prst="rect">
            <a:avLst/>
          </a:prstGeom>
        </p:spPr>
      </p:pic>
      <p:sp>
        <p:nvSpPr>
          <p:cNvPr id="8" name="Organigramme : Entrée manuelle 7">
            <a:extLst>
              <a:ext uri="{FF2B5EF4-FFF2-40B4-BE49-F238E27FC236}">
                <a16:creationId xmlns:a16="http://schemas.microsoft.com/office/drawing/2014/main" id="{4DD5885D-B8E5-4FED-97A1-FF90E710B52E}"/>
              </a:ext>
            </a:extLst>
          </p:cNvPr>
          <p:cNvSpPr/>
          <p:nvPr userDrawn="1"/>
        </p:nvSpPr>
        <p:spPr>
          <a:xfrm rot="16200000">
            <a:off x="11207040" y="5873041"/>
            <a:ext cx="715297" cy="1254621"/>
          </a:xfrm>
          <a:prstGeom prst="flowChartManualInput">
            <a:avLst/>
          </a:prstGeom>
          <a:solidFill>
            <a:srgbClr val="194D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B93F87B0-D582-4188-8449-7396E763D068}"/>
              </a:ext>
            </a:extLst>
          </p:cNvPr>
          <p:cNvSpPr txBox="1"/>
          <p:nvPr userDrawn="1"/>
        </p:nvSpPr>
        <p:spPr>
          <a:xfrm>
            <a:off x="11178189" y="6315685"/>
            <a:ext cx="932295" cy="461665"/>
          </a:xfrm>
          <a:prstGeom prst="rect">
            <a:avLst/>
          </a:prstGeom>
          <a:noFill/>
        </p:spPr>
        <p:txBody>
          <a:bodyPr wrap="square" rtlCol="0">
            <a:spAutoFit/>
          </a:bodyPr>
          <a:lstStyle/>
          <a:p>
            <a:pPr algn="ctr"/>
            <a:fld id="{8A7A6979-0714-4377-B894-6BE4C2D6E202}" type="slidenum">
              <a:rPr lang="en-US" sz="2400" b="1" smtClean="0">
                <a:solidFill>
                  <a:schemeClr val="bg1">
                    <a:lumMod val="85000"/>
                  </a:schemeClr>
                </a:solidFill>
                <a:latin typeface="Muli" panose="02000303000000000000" pitchFamily="2" charset="0"/>
              </a:rPr>
              <a:pPr algn="ctr"/>
              <a:t>‹N°›</a:t>
            </a:fld>
            <a:endParaRPr lang="fr-FR" sz="2400" b="1" dirty="0">
              <a:solidFill>
                <a:schemeClr val="bg1">
                  <a:lumMod val="85000"/>
                </a:schemeClr>
              </a:solidFill>
              <a:latin typeface="Muli" panose="02000303000000000000" pitchFamily="2" charset="0"/>
            </a:endParaRPr>
          </a:p>
        </p:txBody>
      </p:sp>
      <p:sp>
        <p:nvSpPr>
          <p:cNvPr id="3" name="ZoneTexte 2">
            <a:extLst>
              <a:ext uri="{FF2B5EF4-FFF2-40B4-BE49-F238E27FC236}">
                <a16:creationId xmlns:a16="http://schemas.microsoft.com/office/drawing/2014/main" id="{D980935C-9BBA-4AC5-B60D-9C2D9ED922A9}"/>
              </a:ext>
            </a:extLst>
          </p:cNvPr>
          <p:cNvSpPr txBox="1"/>
          <p:nvPr userDrawn="1"/>
        </p:nvSpPr>
        <p:spPr>
          <a:xfrm>
            <a:off x="11083013" y="6002"/>
            <a:ext cx="1254621" cy="646331"/>
          </a:xfrm>
          <a:prstGeom prst="rect">
            <a:avLst/>
          </a:prstGeom>
          <a:noFill/>
        </p:spPr>
        <p:txBody>
          <a:bodyPr wrap="square" rtlCol="0">
            <a:spAutoFit/>
          </a:bodyPr>
          <a:lstStyle/>
          <a:p>
            <a:r>
              <a:rPr lang="fr-FR" dirty="0">
                <a:solidFill>
                  <a:srgbClr val="FF0000"/>
                </a:solidFill>
              </a:rPr>
              <a:t>LOGO CLIENT</a:t>
            </a:r>
          </a:p>
        </p:txBody>
      </p:sp>
    </p:spTree>
    <p:extLst>
      <p:ext uri="{BB962C8B-B14F-4D97-AF65-F5344CB8AC3E}">
        <p14:creationId xmlns:p14="http://schemas.microsoft.com/office/powerpoint/2010/main" val="2824807935"/>
      </p:ext>
    </p:extLst>
  </p:cSld>
  <p:clrMap bg1="lt1" tx1="dk1" bg2="lt2" tx2="dk2" accent1="accent1" accent2="accent2" accent3="accent3" accent4="accent4" accent5="accent5" accent6="accent6" hlink="hlink" folHlink="folHlink"/>
  <p:sldLayoutIdLst>
    <p:sldLayoutId id="2147483733" r:id="rId1"/>
    <p:sldLayoutId id="2147483745" r:id="rId2"/>
    <p:sldLayoutId id="2147483735" r:id="rId3"/>
    <p:sldLayoutId id="2147483769" r:id="rId4"/>
    <p:sldLayoutId id="2147483748" r:id="rId5"/>
    <p:sldLayoutId id="2147483770" r:id="rId6"/>
    <p:sldLayoutId id="2147483756" r:id="rId7"/>
    <p:sldLayoutId id="2147483749" r:id="rId8"/>
    <p:sldLayoutId id="2147483775" r:id="rId9"/>
    <p:sldLayoutId id="2147483771" r:id="rId10"/>
    <p:sldLayoutId id="2147483755" r:id="rId11"/>
    <p:sldLayoutId id="2147483773" r:id="rId12"/>
    <p:sldLayoutId id="2147483772" r:id="rId13"/>
    <p:sldLayoutId id="2147483734" r:id="rId14"/>
    <p:sldLayoutId id="2147483760" r:id="rId15"/>
    <p:sldLayoutId id="2147483752" r:id="rId16"/>
    <p:sldLayoutId id="2147483754" r:id="rId17"/>
    <p:sldLayoutId id="2147483774" r:id="rId18"/>
    <p:sldLayoutId id="2147483761" r:id="rId19"/>
    <p:sldLayoutId id="2147483750" r:id="rId20"/>
    <p:sldLayoutId id="2147483762" r:id="rId21"/>
    <p:sldLayoutId id="2147483763" r:id="rId22"/>
    <p:sldLayoutId id="2147483764" r:id="rId23"/>
    <p:sldLayoutId id="2147483765" r:id="rId24"/>
    <p:sldLayoutId id="2147483766" r:id="rId25"/>
    <p:sldLayoutId id="2147483768" r:id="rId26"/>
    <p:sldLayoutId id="2147483751" r:id="rId27"/>
  </p:sldLayoutIdLst>
  <p:hf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Futura Medium" panose="020B0602020204020303" pitchFamily="34" charset="-79"/>
          <a:ea typeface="+mj-ea"/>
          <a:cs typeface="Futura Medium" panose="020B0602020204020303" pitchFamily="34" charset="-79"/>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Baskerville" panose="02020502070401020303" pitchFamily="18" charset="0"/>
          <a:ea typeface="Baskerville" panose="02020502070401020303" pitchFamily="18" charset="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Baskerville" panose="02020502070401020303" pitchFamily="18" charset="0"/>
          <a:ea typeface="Baskerville" panose="02020502070401020303" pitchFamily="18" charset="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Baskerville" panose="02020502070401020303" pitchFamily="18" charset="0"/>
          <a:ea typeface="Baskerville" panose="02020502070401020303" pitchFamily="18" charset="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Baskerville" panose="02020502070401020303" pitchFamily="18" charset="0"/>
          <a:ea typeface="Baskerville" panose="02020502070401020303" pitchFamily="18" charset="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Baskerville" panose="02020502070401020303" pitchFamily="18" charset="0"/>
          <a:ea typeface="Baskerville" panose="02020502070401020303" pitchFamily="18" charset="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9524B4-78ED-4F42-9851-88746DEF5201}"/>
              </a:ext>
            </a:extLst>
          </p:cNvPr>
          <p:cNvSpPr>
            <a:spLocks noGrp="1"/>
          </p:cNvSpPr>
          <p:nvPr>
            <p:ph type="ctrTitle"/>
          </p:nvPr>
        </p:nvSpPr>
        <p:spPr/>
        <p:txBody>
          <a:bodyPr/>
          <a:lstStyle/>
          <a:p>
            <a:endParaRPr lang="fr-FR" dirty="0"/>
          </a:p>
        </p:txBody>
      </p:sp>
      <p:sp>
        <p:nvSpPr>
          <p:cNvPr id="3" name="Espace réservé du texte 2">
            <a:extLst>
              <a:ext uri="{FF2B5EF4-FFF2-40B4-BE49-F238E27FC236}">
                <a16:creationId xmlns:a16="http://schemas.microsoft.com/office/drawing/2014/main" id="{7D0CF913-E55E-4AB2-B7C3-D12CD63F4774}"/>
              </a:ext>
            </a:extLst>
          </p:cNvPr>
          <p:cNvSpPr>
            <a:spLocks noGrp="1"/>
          </p:cNvSpPr>
          <p:nvPr>
            <p:ph type="body" sz="quarter" idx="13"/>
          </p:nvPr>
        </p:nvSpPr>
        <p:spPr>
          <a:xfrm>
            <a:off x="199367" y="2299515"/>
            <a:ext cx="2320978" cy="472655"/>
          </a:xfrm>
        </p:spPr>
        <p:txBody>
          <a:bodyPr anchor="t"/>
          <a:lstStyle/>
          <a:p>
            <a:endParaRPr lang="fr-FR" dirty="0">
              <a:latin typeface="Baskerville"/>
              <a:cs typeface="Futura Medium"/>
            </a:endParaRPr>
          </a:p>
        </p:txBody>
      </p:sp>
      <p:sp>
        <p:nvSpPr>
          <p:cNvPr id="4" name="Espace réservé du texte 3">
            <a:extLst>
              <a:ext uri="{FF2B5EF4-FFF2-40B4-BE49-F238E27FC236}">
                <a16:creationId xmlns:a16="http://schemas.microsoft.com/office/drawing/2014/main" id="{CD45ECA5-FE6C-4683-B565-13C27F28B793}"/>
              </a:ext>
            </a:extLst>
          </p:cNvPr>
          <p:cNvSpPr>
            <a:spLocks noGrp="1"/>
          </p:cNvSpPr>
          <p:nvPr>
            <p:ph type="body" sz="quarter" idx="14"/>
          </p:nvPr>
        </p:nvSpPr>
        <p:spPr/>
        <p:txBody>
          <a:bodyPr/>
          <a:lstStyle/>
          <a:p>
            <a:endParaRPr lang="fr-FR"/>
          </a:p>
        </p:txBody>
      </p:sp>
      <p:sp>
        <p:nvSpPr>
          <p:cNvPr id="5" name="Espace réservé du texte 4">
            <a:extLst>
              <a:ext uri="{FF2B5EF4-FFF2-40B4-BE49-F238E27FC236}">
                <a16:creationId xmlns:a16="http://schemas.microsoft.com/office/drawing/2014/main" id="{92F3A78D-0856-4B85-BD2E-430191031BD5}"/>
              </a:ext>
            </a:extLst>
          </p:cNvPr>
          <p:cNvSpPr>
            <a:spLocks noGrp="1"/>
          </p:cNvSpPr>
          <p:nvPr>
            <p:ph type="body" sz="quarter" idx="15"/>
          </p:nvPr>
        </p:nvSpPr>
        <p:spPr>
          <a:xfrm>
            <a:off x="210660" y="3236008"/>
            <a:ext cx="2837103" cy="369333"/>
          </a:xfrm>
        </p:spPr>
        <p:txBody>
          <a:bodyPr anchor="t"/>
          <a:lstStyle/>
          <a:p>
            <a:endParaRPr lang="fr-FR" dirty="0"/>
          </a:p>
        </p:txBody>
      </p:sp>
      <p:sp>
        <p:nvSpPr>
          <p:cNvPr id="6" name="Espace réservé du texte 5">
            <a:extLst>
              <a:ext uri="{FF2B5EF4-FFF2-40B4-BE49-F238E27FC236}">
                <a16:creationId xmlns:a16="http://schemas.microsoft.com/office/drawing/2014/main" id="{55C5E0F1-A769-4E99-BDCD-90F0955FD237}"/>
              </a:ext>
            </a:extLst>
          </p:cNvPr>
          <p:cNvSpPr>
            <a:spLocks noGrp="1"/>
          </p:cNvSpPr>
          <p:nvPr>
            <p:ph type="body" sz="quarter" idx="16"/>
          </p:nvPr>
        </p:nvSpPr>
        <p:spPr/>
        <p:txBody>
          <a:bodyPr anchor="t"/>
          <a:lstStyle/>
          <a:p>
            <a:endParaRPr lang="fr-FR" dirty="0">
              <a:latin typeface="Baskerville"/>
              <a:cs typeface="Futura Medium"/>
            </a:endParaRPr>
          </a:p>
        </p:txBody>
      </p:sp>
      <p:sp>
        <p:nvSpPr>
          <p:cNvPr id="7" name="Espace réservé du texte 6">
            <a:extLst>
              <a:ext uri="{FF2B5EF4-FFF2-40B4-BE49-F238E27FC236}">
                <a16:creationId xmlns:a16="http://schemas.microsoft.com/office/drawing/2014/main" id="{AE2F26F9-D363-4ACB-9BEA-47040ED7573E}"/>
              </a:ext>
            </a:extLst>
          </p:cNvPr>
          <p:cNvSpPr>
            <a:spLocks noGrp="1"/>
          </p:cNvSpPr>
          <p:nvPr>
            <p:ph type="body" sz="quarter" idx="17"/>
          </p:nvPr>
        </p:nvSpPr>
        <p:spPr>
          <a:xfrm>
            <a:off x="380180" y="5771645"/>
            <a:ext cx="1249013" cy="359320"/>
          </a:xfrm>
        </p:spPr>
        <p:txBody>
          <a:bodyPr anchor="t"/>
          <a:lstStyle/>
          <a:p>
            <a:endParaRPr lang="fr-FR" dirty="0"/>
          </a:p>
        </p:txBody>
      </p:sp>
    </p:spTree>
    <p:extLst>
      <p:ext uri="{BB962C8B-B14F-4D97-AF65-F5344CB8AC3E}">
        <p14:creationId xmlns:p14="http://schemas.microsoft.com/office/powerpoint/2010/main" val="3304974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76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tableau 13">
            <a:extLst>
              <a:ext uri="{FF2B5EF4-FFF2-40B4-BE49-F238E27FC236}">
                <a16:creationId xmlns:a16="http://schemas.microsoft.com/office/drawing/2014/main" id="{98EFABD4-6372-4AD2-B937-A7109BC49E7A}"/>
              </a:ext>
            </a:extLst>
          </p:cNvPr>
          <p:cNvGraphicFramePr>
            <a:graphicFrameLocks noGrp="1"/>
          </p:cNvGraphicFramePr>
          <p:nvPr>
            <p:ph type="tbl" sz="quarter" idx="11"/>
            <p:extLst>
              <p:ext uri="{D42A27DB-BD31-4B8C-83A1-F6EECF244321}">
                <p14:modId xmlns:p14="http://schemas.microsoft.com/office/powerpoint/2010/main" val="1038492488"/>
              </p:ext>
            </p:extLst>
          </p:nvPr>
        </p:nvGraphicFramePr>
        <p:xfrm>
          <a:off x="813660" y="1653152"/>
          <a:ext cx="9634254" cy="3022167"/>
        </p:xfrm>
        <a:graphic>
          <a:graphicData uri="http://schemas.openxmlformats.org/drawingml/2006/table">
            <a:tbl>
              <a:tblPr firstRow="1" bandRow="1">
                <a:tableStyleId>{2D5ABB26-0587-4C30-8999-92F81FD0307C}</a:tableStyleId>
              </a:tblPr>
              <a:tblGrid>
                <a:gridCol w="3035084">
                  <a:extLst>
                    <a:ext uri="{9D8B030D-6E8A-4147-A177-3AD203B41FA5}">
                      <a16:colId xmlns:a16="http://schemas.microsoft.com/office/drawing/2014/main" val="2732315010"/>
                    </a:ext>
                  </a:extLst>
                </a:gridCol>
                <a:gridCol w="569465">
                  <a:extLst>
                    <a:ext uri="{9D8B030D-6E8A-4147-A177-3AD203B41FA5}">
                      <a16:colId xmlns:a16="http://schemas.microsoft.com/office/drawing/2014/main" val="3221657074"/>
                    </a:ext>
                  </a:extLst>
                </a:gridCol>
                <a:gridCol w="548155">
                  <a:extLst>
                    <a:ext uri="{9D8B030D-6E8A-4147-A177-3AD203B41FA5}">
                      <a16:colId xmlns:a16="http://schemas.microsoft.com/office/drawing/2014/main" val="2734064514"/>
                    </a:ext>
                  </a:extLst>
                </a:gridCol>
                <a:gridCol w="548155">
                  <a:extLst>
                    <a:ext uri="{9D8B030D-6E8A-4147-A177-3AD203B41FA5}">
                      <a16:colId xmlns:a16="http://schemas.microsoft.com/office/drawing/2014/main" val="3884031987"/>
                    </a:ext>
                  </a:extLst>
                </a:gridCol>
                <a:gridCol w="548155">
                  <a:extLst>
                    <a:ext uri="{9D8B030D-6E8A-4147-A177-3AD203B41FA5}">
                      <a16:colId xmlns:a16="http://schemas.microsoft.com/office/drawing/2014/main" val="1440739473"/>
                    </a:ext>
                  </a:extLst>
                </a:gridCol>
                <a:gridCol w="548155">
                  <a:extLst>
                    <a:ext uri="{9D8B030D-6E8A-4147-A177-3AD203B41FA5}">
                      <a16:colId xmlns:a16="http://schemas.microsoft.com/office/drawing/2014/main" val="411401034"/>
                    </a:ext>
                  </a:extLst>
                </a:gridCol>
                <a:gridCol w="548155">
                  <a:extLst>
                    <a:ext uri="{9D8B030D-6E8A-4147-A177-3AD203B41FA5}">
                      <a16:colId xmlns:a16="http://schemas.microsoft.com/office/drawing/2014/main" val="725051129"/>
                    </a:ext>
                  </a:extLst>
                </a:gridCol>
                <a:gridCol w="548155">
                  <a:extLst>
                    <a:ext uri="{9D8B030D-6E8A-4147-A177-3AD203B41FA5}">
                      <a16:colId xmlns:a16="http://schemas.microsoft.com/office/drawing/2014/main" val="1094969316"/>
                    </a:ext>
                  </a:extLst>
                </a:gridCol>
                <a:gridCol w="548155">
                  <a:extLst>
                    <a:ext uri="{9D8B030D-6E8A-4147-A177-3AD203B41FA5}">
                      <a16:colId xmlns:a16="http://schemas.microsoft.com/office/drawing/2014/main" val="2660333500"/>
                    </a:ext>
                  </a:extLst>
                </a:gridCol>
                <a:gridCol w="548155">
                  <a:extLst>
                    <a:ext uri="{9D8B030D-6E8A-4147-A177-3AD203B41FA5}">
                      <a16:colId xmlns:a16="http://schemas.microsoft.com/office/drawing/2014/main" val="4088137972"/>
                    </a:ext>
                  </a:extLst>
                </a:gridCol>
                <a:gridCol w="548155">
                  <a:extLst>
                    <a:ext uri="{9D8B030D-6E8A-4147-A177-3AD203B41FA5}">
                      <a16:colId xmlns:a16="http://schemas.microsoft.com/office/drawing/2014/main" val="612097303"/>
                    </a:ext>
                  </a:extLst>
                </a:gridCol>
                <a:gridCol w="548155">
                  <a:extLst>
                    <a:ext uri="{9D8B030D-6E8A-4147-A177-3AD203B41FA5}">
                      <a16:colId xmlns:a16="http://schemas.microsoft.com/office/drawing/2014/main" val="3850041208"/>
                    </a:ext>
                  </a:extLst>
                </a:gridCol>
                <a:gridCol w="548155">
                  <a:extLst>
                    <a:ext uri="{9D8B030D-6E8A-4147-A177-3AD203B41FA5}">
                      <a16:colId xmlns:a16="http://schemas.microsoft.com/office/drawing/2014/main" val="3299990720"/>
                    </a:ext>
                  </a:extLst>
                </a:gridCol>
              </a:tblGrid>
              <a:tr h="655753">
                <a:tc>
                  <a:txBody>
                    <a:bodyPr/>
                    <a:lstStyle/>
                    <a:p>
                      <a:pPr algn="r"/>
                      <a:endParaRPr lang="fr-FR" sz="1600" dirty="0">
                        <a:latin typeface="Futura Medium" panose="020B0602020204020303" pitchFamily="34" charset="-79"/>
                        <a:cs typeface="Futura Medium" panose="020B0602020204020303" pitchFamily="34" charset="-79"/>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600" dirty="0">
                          <a:latin typeface="Futura Medium" panose="020B0602020204020303" pitchFamily="34" charset="-79"/>
                          <a:cs typeface="Futura Medium" panose="020B0602020204020303" pitchFamily="34" charset="-79"/>
                        </a:rPr>
                        <a:t>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600" dirty="0">
                          <a:latin typeface="Futura Medium" panose="020B0602020204020303" pitchFamily="34" charset="-79"/>
                          <a:cs typeface="Futura Medium" panose="020B0602020204020303" pitchFamily="34" charset="-79"/>
                        </a:rPr>
                        <a:t>S12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7449415"/>
                  </a:ext>
                </a:extLst>
              </a:tr>
              <a:tr h="399154">
                <a:tc>
                  <a:txBody>
                    <a:bodyPr/>
                    <a:lstStyle/>
                    <a:p>
                      <a:pPr algn="r"/>
                      <a:r>
                        <a:rPr lang="fr-FR" sz="1600" i="1" dirty="0">
                          <a:latin typeface="Futura Medium" panose="020B0602020204020303" pitchFamily="34" charset="-79"/>
                          <a:cs typeface="Futura Medium" panose="020B0602020204020303" pitchFamily="34" charset="-79"/>
                        </a:rPr>
                        <a:t>Phase 1 </a:t>
                      </a:r>
                      <a:r>
                        <a:rPr lang="fr-FR" sz="1600" i="0" dirty="0">
                          <a:latin typeface="Futura Medium" panose="020B0602020204020303" pitchFamily="34" charset="-79"/>
                          <a:cs typeface="Futura Medium" panose="020B0602020204020303" pitchFamily="34" charset="-79"/>
                        </a:rPr>
                        <a:t>: </a:t>
                      </a:r>
                      <a:r>
                        <a:rPr lang="fr-FR" sz="1600" i="0" dirty="0">
                          <a:solidFill>
                            <a:schemeClr val="accent6"/>
                          </a:solidFill>
                          <a:highlight>
                            <a:srgbClr val="FFFF00"/>
                          </a:highlight>
                          <a:latin typeface="Futura Medium" panose="020B0602020204020303" pitchFamily="34" charset="-79"/>
                          <a:cs typeface="Futura Medium" panose="020B0602020204020303" pitchFamily="34" charset="-79"/>
                        </a:rPr>
                        <a:t>NOM</a:t>
                      </a:r>
                      <a:endParaRPr lang="fr-FR" sz="1600" i="1" dirty="0">
                        <a:solidFill>
                          <a:schemeClr val="accent6"/>
                        </a:solidFill>
                        <a:highlight>
                          <a:srgbClr val="FFFF00"/>
                        </a:highlight>
                        <a:latin typeface="Futura Medium" panose="020B0602020204020303" pitchFamily="34" charset="-79"/>
                        <a:cs typeface="Futura Medium" panose="020B0602020204020303" pitchFamily="34" charset="-79"/>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0224432"/>
                  </a:ext>
                </a:extLst>
              </a:tr>
              <a:tr h="242344">
                <a:tc>
                  <a:txBody>
                    <a:bodyPr/>
                    <a:lstStyle/>
                    <a:p>
                      <a:pPr marL="0" algn="r" defTabSz="914400" rtl="0" eaLnBrk="1" latinLnBrk="0" hangingPunct="1"/>
                      <a:endParaRPr lang="fr-FR" sz="4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endParaRPr lang="fr-FR" sz="40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0013092"/>
                  </a:ext>
                </a:extLst>
              </a:tr>
              <a:tr h="39915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600" i="1" dirty="0">
                          <a:latin typeface="Futura Medium" panose="020B0602020204020303" pitchFamily="34" charset="-79"/>
                          <a:cs typeface="Futura Medium" panose="020B0602020204020303" pitchFamily="34" charset="-79"/>
                        </a:rPr>
                        <a:t>Phase 2 </a:t>
                      </a:r>
                      <a:r>
                        <a:rPr lang="fr-FR" sz="1600" i="0" dirty="0">
                          <a:latin typeface="Futura Medium" panose="020B0602020204020303" pitchFamily="34" charset="-79"/>
                          <a:cs typeface="Futura Medium" panose="020B0602020204020303" pitchFamily="34" charset="-79"/>
                        </a:rPr>
                        <a:t>: </a:t>
                      </a:r>
                      <a:r>
                        <a:rPr lang="fr-FR" sz="1600" i="0" dirty="0">
                          <a:solidFill>
                            <a:schemeClr val="accent6"/>
                          </a:solidFill>
                          <a:highlight>
                            <a:srgbClr val="FFFF00"/>
                          </a:highlight>
                          <a:latin typeface="Futura Medium" panose="020B0602020204020303" pitchFamily="34" charset="-79"/>
                          <a:cs typeface="Futura Medium" panose="020B0602020204020303" pitchFamily="34" charset="-79"/>
                        </a:rPr>
                        <a:t>NOM</a:t>
                      </a:r>
                      <a:endParaRPr lang="fr-FR" sz="1600" i="1" dirty="0">
                        <a:solidFill>
                          <a:schemeClr val="accent6"/>
                        </a:solidFill>
                        <a:highlight>
                          <a:srgbClr val="FFFF00"/>
                        </a:highlight>
                        <a:latin typeface="Futura Medium" panose="020B0602020204020303" pitchFamily="34" charset="-79"/>
                        <a:cs typeface="Futura Medium" panose="020B0602020204020303" pitchFamily="34" charset="-79"/>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388564"/>
                  </a:ext>
                </a:extLst>
              </a:tr>
              <a:tr h="285110">
                <a:tc>
                  <a:txBody>
                    <a:bodyPr/>
                    <a:lstStyle/>
                    <a:p>
                      <a:pPr algn="r"/>
                      <a:endParaRPr lang="fr-FR" sz="5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1957616"/>
                  </a:ext>
                </a:extLst>
              </a:tr>
              <a:tr h="39915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600" i="1" dirty="0">
                          <a:latin typeface="Futura Medium" panose="020B0602020204020303" pitchFamily="34" charset="-79"/>
                          <a:cs typeface="Futura Medium" panose="020B0602020204020303" pitchFamily="34" charset="-79"/>
                        </a:rPr>
                        <a:t>Phase 3 </a:t>
                      </a:r>
                      <a:r>
                        <a:rPr lang="fr-FR" sz="1600" i="0" dirty="0">
                          <a:latin typeface="Futura Medium" panose="020B0602020204020303" pitchFamily="34" charset="-79"/>
                          <a:cs typeface="Futura Medium" panose="020B0602020204020303" pitchFamily="34" charset="-79"/>
                        </a:rPr>
                        <a:t>: </a:t>
                      </a:r>
                      <a:r>
                        <a:rPr lang="fr-FR" sz="1600" i="0" dirty="0">
                          <a:solidFill>
                            <a:schemeClr val="accent6"/>
                          </a:solidFill>
                          <a:highlight>
                            <a:srgbClr val="FFFF00"/>
                          </a:highlight>
                          <a:latin typeface="Futura Medium" panose="020B0602020204020303" pitchFamily="34" charset="-79"/>
                          <a:cs typeface="Futura Medium" panose="020B0602020204020303" pitchFamily="34" charset="-79"/>
                        </a:rPr>
                        <a:t>NOM</a:t>
                      </a:r>
                      <a:endParaRPr lang="fr-FR" sz="1600" i="1" dirty="0">
                        <a:solidFill>
                          <a:schemeClr val="accent6"/>
                        </a:solidFill>
                        <a:highlight>
                          <a:srgbClr val="FFFF00"/>
                        </a:highlight>
                        <a:latin typeface="Futura Medium" panose="020B0602020204020303" pitchFamily="34" charset="-79"/>
                        <a:cs typeface="Futura Medium" panose="020B0602020204020303" pitchFamily="34" charset="-79"/>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4332961"/>
                  </a:ext>
                </a:extLst>
              </a:tr>
              <a:tr h="242344">
                <a:tc>
                  <a:txBody>
                    <a:bodyPr/>
                    <a:lstStyle/>
                    <a:p>
                      <a:pPr algn="r"/>
                      <a:endParaRPr lang="fr-FR" sz="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3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7430277"/>
                  </a:ext>
                </a:extLst>
              </a:tr>
              <a:tr h="39915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600" i="1" dirty="0">
                          <a:latin typeface="Futura Medium" panose="020B0602020204020303" pitchFamily="34" charset="-79"/>
                          <a:cs typeface="Futura Medium" panose="020B0602020204020303" pitchFamily="34" charset="-79"/>
                        </a:rPr>
                        <a:t>Phase 4 </a:t>
                      </a:r>
                      <a:r>
                        <a:rPr lang="fr-FR" sz="1600" i="0" dirty="0">
                          <a:latin typeface="Futura Medium" panose="020B0602020204020303" pitchFamily="34" charset="-79"/>
                          <a:cs typeface="Futura Medium" panose="020B0602020204020303" pitchFamily="34" charset="-79"/>
                        </a:rPr>
                        <a:t>: </a:t>
                      </a:r>
                      <a:r>
                        <a:rPr lang="fr-FR" sz="1600" i="0" dirty="0">
                          <a:solidFill>
                            <a:schemeClr val="accent6"/>
                          </a:solidFill>
                          <a:highlight>
                            <a:srgbClr val="FFFF00"/>
                          </a:highlight>
                          <a:latin typeface="Futura Medium" panose="020B0602020204020303" pitchFamily="34" charset="-79"/>
                          <a:cs typeface="Futura Medium" panose="020B0602020204020303" pitchFamily="34" charset="-79"/>
                        </a:rPr>
                        <a:t>NOM</a:t>
                      </a:r>
                      <a:endParaRPr lang="fr-FR" sz="1600" i="1" dirty="0">
                        <a:solidFill>
                          <a:schemeClr val="accent6"/>
                        </a:solidFill>
                        <a:highlight>
                          <a:srgbClr val="FFFF00"/>
                        </a:highlight>
                        <a:latin typeface="Futura Medium" panose="020B0602020204020303" pitchFamily="34" charset="-79"/>
                        <a:cs typeface="Futura Medium" panose="020B0602020204020303" pitchFamily="34" charset="-79"/>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797606374"/>
                  </a:ext>
                </a:extLst>
              </a:tr>
            </a:tbl>
          </a:graphicData>
        </a:graphic>
      </p:graphicFrame>
      <p:cxnSp>
        <p:nvCxnSpPr>
          <p:cNvPr id="5" name="Connecteur droit 4">
            <a:extLst>
              <a:ext uri="{FF2B5EF4-FFF2-40B4-BE49-F238E27FC236}">
                <a16:creationId xmlns:a16="http://schemas.microsoft.com/office/drawing/2014/main" id="{C5229759-FA1B-47B7-BB8D-A5B3597990D7}"/>
              </a:ext>
            </a:extLst>
          </p:cNvPr>
          <p:cNvCxnSpPr>
            <a:cxnSpLocks/>
          </p:cNvCxnSpPr>
          <p:nvPr/>
        </p:nvCxnSpPr>
        <p:spPr>
          <a:xfrm>
            <a:off x="6289541" y="4689286"/>
            <a:ext cx="1" cy="32993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C0638E1-890F-47F0-8744-2EE29BF58B14}"/>
              </a:ext>
            </a:extLst>
          </p:cNvPr>
          <p:cNvSpPr/>
          <p:nvPr/>
        </p:nvSpPr>
        <p:spPr>
          <a:xfrm>
            <a:off x="5277374" y="4961456"/>
            <a:ext cx="2045600" cy="60254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skerville" panose="02020502070401020303"/>
              </a:rPr>
              <a:t>Nom du livrable intermédiaire</a:t>
            </a:r>
          </a:p>
        </p:txBody>
      </p:sp>
      <p:sp>
        <p:nvSpPr>
          <p:cNvPr id="9" name="Rectangle 8">
            <a:extLst>
              <a:ext uri="{FF2B5EF4-FFF2-40B4-BE49-F238E27FC236}">
                <a16:creationId xmlns:a16="http://schemas.microsoft.com/office/drawing/2014/main" id="{38D8459F-E249-4DA6-8731-F8F125B3F365}"/>
              </a:ext>
            </a:extLst>
          </p:cNvPr>
          <p:cNvSpPr/>
          <p:nvPr/>
        </p:nvSpPr>
        <p:spPr>
          <a:xfrm>
            <a:off x="4703847" y="5567177"/>
            <a:ext cx="3192653" cy="584775"/>
          </a:xfrm>
          <a:prstGeom prst="rect">
            <a:avLst/>
          </a:prstGeom>
        </p:spPr>
        <p:txBody>
          <a:bodyPr wrap="square">
            <a:spAutoFit/>
          </a:bodyPr>
          <a:lstStyle/>
          <a:p>
            <a:pPr algn="ctr"/>
            <a:r>
              <a:rPr lang="fr-FR" sz="1600" i="1" dirty="0">
                <a:solidFill>
                  <a:schemeClr val="tx1">
                    <a:lumMod val="75000"/>
                    <a:lumOff val="25000"/>
                  </a:schemeClr>
                </a:solidFill>
                <a:latin typeface="Baskerville" panose="02020502070401020303"/>
              </a:rPr>
              <a:t>Livré N semaines à partir de la date de signature de la convention d’étude</a:t>
            </a:r>
          </a:p>
        </p:txBody>
      </p:sp>
      <p:cxnSp>
        <p:nvCxnSpPr>
          <p:cNvPr id="10" name="Connecteur droit 9">
            <a:extLst>
              <a:ext uri="{FF2B5EF4-FFF2-40B4-BE49-F238E27FC236}">
                <a16:creationId xmlns:a16="http://schemas.microsoft.com/office/drawing/2014/main" id="{3EB8797C-014E-4355-B99D-2891FAF63B71}"/>
              </a:ext>
            </a:extLst>
          </p:cNvPr>
          <p:cNvCxnSpPr>
            <a:cxnSpLocks/>
          </p:cNvCxnSpPr>
          <p:nvPr/>
        </p:nvCxnSpPr>
        <p:spPr>
          <a:xfrm>
            <a:off x="11037426" y="4678653"/>
            <a:ext cx="1" cy="32993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D7FB81D-45B2-48CF-A68B-1F9AA5D9238A}"/>
              </a:ext>
            </a:extLst>
          </p:cNvPr>
          <p:cNvSpPr/>
          <p:nvPr/>
        </p:nvSpPr>
        <p:spPr>
          <a:xfrm>
            <a:off x="9184760" y="4961455"/>
            <a:ext cx="2045600" cy="60254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Baskerville" panose="02020502070401020303"/>
              </a:rPr>
              <a:t>Nom du livrable final</a:t>
            </a:r>
          </a:p>
        </p:txBody>
      </p:sp>
      <p:sp>
        <p:nvSpPr>
          <p:cNvPr id="12" name="Rectangle 11">
            <a:extLst>
              <a:ext uri="{FF2B5EF4-FFF2-40B4-BE49-F238E27FC236}">
                <a16:creationId xmlns:a16="http://schemas.microsoft.com/office/drawing/2014/main" id="{35E5415D-1964-4797-9FAD-8C4A18396769}"/>
              </a:ext>
            </a:extLst>
          </p:cNvPr>
          <p:cNvSpPr/>
          <p:nvPr/>
        </p:nvSpPr>
        <p:spPr>
          <a:xfrm>
            <a:off x="8473969" y="5533310"/>
            <a:ext cx="3467182" cy="584775"/>
          </a:xfrm>
          <a:prstGeom prst="rect">
            <a:avLst/>
          </a:prstGeom>
        </p:spPr>
        <p:txBody>
          <a:bodyPr wrap="square">
            <a:spAutoFit/>
          </a:bodyPr>
          <a:lstStyle/>
          <a:p>
            <a:pPr algn="ctr"/>
            <a:r>
              <a:rPr lang="fr-FR" sz="1600" i="1" dirty="0">
                <a:solidFill>
                  <a:schemeClr val="tx1">
                    <a:lumMod val="75000"/>
                    <a:lumOff val="25000"/>
                  </a:schemeClr>
                </a:solidFill>
                <a:latin typeface="Baskerville" panose="02020502070401020303"/>
              </a:rPr>
              <a:t>Livré N semaines à partir de la date de signature de la convention d’étude</a:t>
            </a:r>
          </a:p>
        </p:txBody>
      </p:sp>
    </p:spTree>
    <p:extLst>
      <p:ext uri="{BB962C8B-B14F-4D97-AF65-F5344CB8AC3E}">
        <p14:creationId xmlns:p14="http://schemas.microsoft.com/office/powerpoint/2010/main" val="893399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tableau 4">
            <a:extLst>
              <a:ext uri="{FF2B5EF4-FFF2-40B4-BE49-F238E27FC236}">
                <a16:creationId xmlns:a16="http://schemas.microsoft.com/office/drawing/2014/main" id="{341C101F-44CB-43E7-99AF-F253453F6418}"/>
              </a:ext>
            </a:extLst>
          </p:cNvPr>
          <p:cNvGraphicFramePr>
            <a:graphicFrameLocks/>
          </p:cNvGraphicFramePr>
          <p:nvPr>
            <p:extLst>
              <p:ext uri="{D42A27DB-BD31-4B8C-83A1-F6EECF244321}">
                <p14:modId xmlns:p14="http://schemas.microsoft.com/office/powerpoint/2010/main" val="2326098076"/>
              </p:ext>
            </p:extLst>
          </p:nvPr>
        </p:nvGraphicFramePr>
        <p:xfrm>
          <a:off x="4389474" y="1067099"/>
          <a:ext cx="7198242" cy="3696782"/>
        </p:xfrm>
        <a:graphic>
          <a:graphicData uri="http://schemas.openxmlformats.org/drawingml/2006/table">
            <a:tbl>
              <a:tblPr firstRow="1" firstCol="1" bandRow="1"/>
              <a:tblGrid>
                <a:gridCol w="3691787">
                  <a:extLst>
                    <a:ext uri="{9D8B030D-6E8A-4147-A177-3AD203B41FA5}">
                      <a16:colId xmlns:a16="http://schemas.microsoft.com/office/drawing/2014/main" val="3112383677"/>
                    </a:ext>
                  </a:extLst>
                </a:gridCol>
                <a:gridCol w="222706">
                  <a:extLst>
                    <a:ext uri="{9D8B030D-6E8A-4147-A177-3AD203B41FA5}">
                      <a16:colId xmlns:a16="http://schemas.microsoft.com/office/drawing/2014/main" val="3977457628"/>
                    </a:ext>
                  </a:extLst>
                </a:gridCol>
                <a:gridCol w="760893">
                  <a:extLst>
                    <a:ext uri="{9D8B030D-6E8A-4147-A177-3AD203B41FA5}">
                      <a16:colId xmlns:a16="http://schemas.microsoft.com/office/drawing/2014/main" val="3283719045"/>
                    </a:ext>
                  </a:extLst>
                </a:gridCol>
                <a:gridCol w="1215137">
                  <a:extLst>
                    <a:ext uri="{9D8B030D-6E8A-4147-A177-3AD203B41FA5}">
                      <a16:colId xmlns:a16="http://schemas.microsoft.com/office/drawing/2014/main" val="4212354980"/>
                    </a:ext>
                  </a:extLst>
                </a:gridCol>
                <a:gridCol w="1307719">
                  <a:extLst>
                    <a:ext uri="{9D8B030D-6E8A-4147-A177-3AD203B41FA5}">
                      <a16:colId xmlns:a16="http://schemas.microsoft.com/office/drawing/2014/main" val="2773126964"/>
                    </a:ext>
                  </a:extLst>
                </a:gridCol>
              </a:tblGrid>
              <a:tr h="257361">
                <a:tc gridSpan="2">
                  <a:txBody>
                    <a:bodyPr/>
                    <a:lstStyle/>
                    <a:p>
                      <a:pPr algn="just">
                        <a:lnSpc>
                          <a:spcPct val="110000"/>
                        </a:lnSpc>
                        <a:spcAft>
                          <a:spcPts val="800"/>
                        </a:spcAft>
                      </a:pPr>
                      <a:r>
                        <a:rPr lang="fr-FR" sz="1400" dirty="0">
                          <a:effectLst/>
                          <a:latin typeface="Baskerville" panose="02020502070401020303" pitchFamily="18" charset="0"/>
                          <a:ea typeface="Baskerville" panose="02020502070401020303" pitchFamily="18" charset="0"/>
                          <a:cs typeface="Times New Roman" panose="02020603050405020304" pitchFamily="18" charset="0"/>
                        </a:rPr>
                        <a:t> </a:t>
                      </a: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pPr algn="ctr">
                        <a:lnSpc>
                          <a:spcPct val="110000"/>
                        </a:lnSpc>
                        <a:spcAft>
                          <a:spcPts val="800"/>
                        </a:spcAft>
                      </a:pPr>
                      <a:r>
                        <a:rPr lang="fr-FR" sz="1200" b="1"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rPr>
                        <a:t>Nb JEH</a:t>
                      </a:r>
                      <a:endParaRPr lang="fr-FR" sz="2000" b="1"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tc>
                  <a:txBody>
                    <a:bodyPr/>
                    <a:lstStyle/>
                    <a:p>
                      <a:pPr algn="ctr">
                        <a:lnSpc>
                          <a:spcPct val="110000"/>
                        </a:lnSpc>
                        <a:spcAft>
                          <a:spcPts val="800"/>
                        </a:spcAft>
                      </a:pPr>
                      <a:r>
                        <a:rPr lang="fr-FR" sz="1200" b="1" dirty="0">
                          <a:solidFill>
                            <a:schemeClr val="bg1">
                              <a:lumMod val="85000"/>
                            </a:schemeClr>
                          </a:solidFill>
                          <a:effectLst/>
                          <a:latin typeface="Futura Medium" panose="020B0602020204020303" pitchFamily="34" charset="-79"/>
                          <a:ea typeface="Baskerville" panose="02020502070401020303" pitchFamily="18" charset="0"/>
                          <a:cs typeface="Futura Medium"/>
                        </a:rPr>
                        <a:t>Nb JEH</a:t>
                      </a:r>
                      <a:endParaRPr lang="fr-FR" sz="2000" b="1" dirty="0">
                        <a:solidFill>
                          <a:schemeClr val="bg1">
                            <a:lumMod val="85000"/>
                          </a:schemeClr>
                        </a:solidFill>
                        <a:effectLst/>
                        <a:latin typeface="Futura Medium" panose="020B0602020204020303" pitchFamily="34" charset="-79"/>
                        <a:ea typeface="Baskerville" panose="02020502070401020303" pitchFamily="18" charset="0"/>
                        <a:cs typeface="Futura Medium"/>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tc>
                  <a:txBody>
                    <a:bodyPr/>
                    <a:lstStyle/>
                    <a:p>
                      <a:pPr algn="ctr">
                        <a:lnSpc>
                          <a:spcPct val="110000"/>
                        </a:lnSpc>
                        <a:spcAft>
                          <a:spcPts val="800"/>
                        </a:spcAft>
                      </a:pPr>
                      <a:r>
                        <a:rPr lang="fr-FR" sz="1200" b="1"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rPr>
                        <a:t>Prix HT/JEH</a:t>
                      </a:r>
                      <a:endParaRPr lang="fr-FR" sz="2000" b="1"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tc>
                  <a:txBody>
                    <a:bodyPr/>
                    <a:lstStyle/>
                    <a:p>
                      <a:pPr algn="ctr">
                        <a:lnSpc>
                          <a:spcPct val="110000"/>
                        </a:lnSpc>
                        <a:spcAft>
                          <a:spcPts val="800"/>
                        </a:spcAft>
                      </a:pPr>
                      <a:r>
                        <a:rPr lang="fr-FR" sz="1200" b="1"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rPr>
                        <a:t>TOTAL HT</a:t>
                      </a:r>
                      <a:endParaRPr lang="fr-FR" sz="2000" b="1"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extLst>
                  <a:ext uri="{0D108BD9-81ED-4DB2-BD59-A6C34878D82A}">
                    <a16:rowId xmlns:a16="http://schemas.microsoft.com/office/drawing/2014/main" val="416047623"/>
                  </a:ext>
                </a:extLst>
              </a:tr>
              <a:tr h="325725">
                <a:tc gridSpan="2">
                  <a:txBody>
                    <a:bodyPr/>
                    <a:lstStyle/>
                    <a:p>
                      <a:pPr algn="l"/>
                      <a:r>
                        <a:rPr lang="fr-FR" sz="1400" i="1" dirty="0">
                          <a:latin typeface="Futura Medium" panose="020B0602020204020303" pitchFamily="34" charset="-79"/>
                          <a:cs typeface="Futura Medium" panose="020B0602020204020303" pitchFamily="34" charset="-79"/>
                        </a:rPr>
                        <a:t>Étape 1 </a:t>
                      </a:r>
                      <a:r>
                        <a:rPr lang="fr-FR" sz="1400" i="0" dirty="0">
                          <a:latin typeface="Futura Medium" panose="020B0602020204020303" pitchFamily="34" charset="-79"/>
                          <a:cs typeface="Futura Medium" panose="020B0602020204020303" pitchFamily="34" charset="-79"/>
                        </a:rPr>
                        <a:t>: </a:t>
                      </a:r>
                      <a:r>
                        <a:rPr lang="fr-FR" sz="1400" i="0" dirty="0">
                          <a:solidFill>
                            <a:schemeClr val="accent6"/>
                          </a:solidFill>
                          <a:highlight>
                            <a:srgbClr val="FFFF00"/>
                          </a:highlight>
                          <a:latin typeface="Futura Medium" panose="020B0602020204020303" pitchFamily="34" charset="-79"/>
                          <a:cs typeface="Futura Medium" panose="020B0602020204020303" pitchFamily="34" charset="-79"/>
                        </a:rPr>
                        <a:t>NOM</a:t>
                      </a:r>
                      <a:endParaRPr lang="fr-FR" sz="1400" i="1" dirty="0">
                        <a:solidFill>
                          <a:schemeClr val="accent6"/>
                        </a:solidFill>
                        <a:highlight>
                          <a:srgbClr val="FFFF00"/>
                        </a:highlight>
                        <a:latin typeface="Futura Medium" panose="020B0602020204020303" pitchFamily="34" charset="-79"/>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r">
                        <a:lnSpc>
                          <a:spcPct val="110000"/>
                        </a:lnSpc>
                        <a:spcAft>
                          <a:spcPts val="0"/>
                        </a:spcAft>
                      </a:pPr>
                      <a:r>
                        <a:rPr lang="fr-FR" sz="1400">
                          <a:effectLst/>
                          <a:latin typeface="Baskerville" panose="02020502070401020303" pitchFamily="18" charset="0"/>
                          <a:ea typeface="Baskerville" panose="02020502070401020303" pitchFamily="18" charset="0"/>
                          <a:cs typeface="Times New Roman" panose="02020603050405020304" pitchFamily="18" charset="0"/>
                        </a:rPr>
                        <a:t>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0000"/>
                        </a:lnSpc>
                        <a:spcAft>
                          <a:spcPts val="0"/>
                        </a:spcAft>
                      </a:pPr>
                      <a:r>
                        <a:rPr lang="fr-FR" sz="1400" dirty="0">
                          <a:effectLst/>
                          <a:latin typeface="Baskerville"/>
                          <a:ea typeface="Baskerville" panose="02020502070401020303" pitchFamily="18" charset="0"/>
                          <a:cs typeface="Times New Roman"/>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0000"/>
                        </a:lnSpc>
                        <a:spcAft>
                          <a:spcPts val="0"/>
                        </a:spcAft>
                      </a:pPr>
                      <a:r>
                        <a:rPr lang="fr-FR" sz="1400" dirty="0">
                          <a:effectLst/>
                          <a:latin typeface="Baskerville" panose="02020502070401020303" pitchFamily="18" charset="0"/>
                          <a:ea typeface="Baskerville" panose="02020502070401020303" pitchFamily="18" charset="0"/>
                          <a:cs typeface="Times New Roman" panose="02020603050405020304" pitchFamily="18" charset="0"/>
                        </a:rPr>
                        <a:t>400,00 €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10000"/>
                        </a:lnSpc>
                        <a:spcAft>
                          <a:spcPts val="0"/>
                        </a:spcAft>
                      </a:pPr>
                      <a:r>
                        <a:rPr lang="fr-FR" sz="1400" dirty="0">
                          <a:effectLst/>
                          <a:latin typeface="Baskerville"/>
                          <a:ea typeface="Baskerville" panose="02020502070401020303" pitchFamily="18" charset="0"/>
                          <a:cs typeface="Times New Roman"/>
                        </a:rPr>
                        <a:t>    400,00 €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2235110"/>
                  </a:ext>
                </a:extLst>
              </a:tr>
              <a:tr h="325725">
                <a:tc gridSpan="2">
                  <a:txBody>
                    <a:bodyPr/>
                    <a:lstStyle/>
                    <a:p>
                      <a:pPr algn="l"/>
                      <a:r>
                        <a:rPr lang="fr-FR" sz="1400" i="1" dirty="0">
                          <a:latin typeface="Futura Medium" panose="020B0602020204020303" pitchFamily="34" charset="-79"/>
                          <a:cs typeface="Futura Medium" panose="020B0602020204020303" pitchFamily="34" charset="-79"/>
                        </a:rPr>
                        <a:t>Étape 2 </a:t>
                      </a:r>
                      <a:r>
                        <a:rPr lang="fr-FR" sz="1400" i="0" dirty="0">
                          <a:latin typeface="Futura Medium" panose="020B0602020204020303" pitchFamily="34" charset="-79"/>
                          <a:cs typeface="Futura Medium" panose="020B0602020204020303" pitchFamily="34" charset="-79"/>
                        </a:rPr>
                        <a:t>: </a:t>
                      </a:r>
                      <a:r>
                        <a:rPr lang="fr-FR" sz="1400" i="0" dirty="0">
                          <a:solidFill>
                            <a:schemeClr val="accent6"/>
                          </a:solidFill>
                          <a:highlight>
                            <a:srgbClr val="FFFF00"/>
                          </a:highlight>
                          <a:latin typeface="Futura Medium" panose="020B0602020204020303" pitchFamily="34" charset="-79"/>
                          <a:cs typeface="Futura Medium" panose="020B0602020204020303" pitchFamily="34" charset="-79"/>
                        </a:rPr>
                        <a:t>NOM</a:t>
                      </a:r>
                      <a:endParaRPr lang="fr-FR" sz="1400" i="1" dirty="0">
                        <a:solidFill>
                          <a:schemeClr val="accent6"/>
                        </a:solidFill>
                        <a:highlight>
                          <a:srgbClr val="FFFF00"/>
                        </a:highlight>
                        <a:latin typeface="Futura Medium" panose="020B0602020204020303" pitchFamily="34" charset="-79"/>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r">
                        <a:lnSpc>
                          <a:spcPct val="110000"/>
                        </a:lnSpc>
                        <a:spcAft>
                          <a:spcPts val="0"/>
                        </a:spcAft>
                      </a:pPr>
                      <a:r>
                        <a:rPr lang="fr-FR" sz="1400">
                          <a:effectLst/>
                          <a:latin typeface="Baskerville" panose="02020502070401020303" pitchFamily="18" charset="0"/>
                          <a:ea typeface="Baskerville" panose="02020502070401020303" pitchFamily="18" charset="0"/>
                          <a:cs typeface="Times New Roman" panose="02020603050405020304" pitchFamily="18" charset="0"/>
                        </a:rPr>
                        <a:t>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0000"/>
                        </a:lnSpc>
                        <a:spcAft>
                          <a:spcPts val="0"/>
                        </a:spcAft>
                      </a:pPr>
                      <a:r>
                        <a:rPr lang="fr-FR" sz="1400" dirty="0">
                          <a:effectLst/>
                          <a:latin typeface="Baskerville"/>
                          <a:ea typeface="Baskerville" panose="02020502070401020303" pitchFamily="18" charset="0"/>
                          <a:cs typeface="Times New Roman"/>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0000"/>
                        </a:lnSpc>
                        <a:spcAft>
                          <a:spcPts val="0"/>
                        </a:spcAft>
                      </a:pPr>
                      <a:r>
                        <a:rPr lang="fr-FR" sz="1400" dirty="0">
                          <a:effectLst/>
                          <a:latin typeface="Baskerville" panose="02020502070401020303" pitchFamily="18" charset="0"/>
                          <a:ea typeface="Baskerville" panose="02020502070401020303" pitchFamily="18" charset="0"/>
                          <a:cs typeface="Times New Roman" panose="02020603050405020304" pitchFamily="18" charset="0"/>
                        </a:rPr>
                        <a:t>400,00 €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10000"/>
                        </a:lnSpc>
                        <a:spcAft>
                          <a:spcPts val="0"/>
                        </a:spcAft>
                      </a:pPr>
                      <a:r>
                        <a:rPr lang="fr-FR" sz="1400" dirty="0">
                          <a:effectLst/>
                          <a:latin typeface="Baskerville"/>
                          <a:ea typeface="Baskerville" panose="02020502070401020303" pitchFamily="18" charset="0"/>
                          <a:cs typeface="Times New Roman"/>
                        </a:rPr>
                        <a:t>    400,00 €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602233"/>
                  </a:ext>
                </a:extLst>
              </a:tr>
              <a:tr h="325725">
                <a:tc gridSpan="2">
                  <a:txBody>
                    <a:bodyPr/>
                    <a:lstStyle/>
                    <a:p>
                      <a:pPr algn="l"/>
                      <a:r>
                        <a:rPr lang="fr-FR" sz="1400" i="1" dirty="0">
                          <a:latin typeface="Futura Medium" panose="020B0602020204020303" pitchFamily="34" charset="-79"/>
                          <a:cs typeface="Futura Medium" panose="020B0602020204020303" pitchFamily="34" charset="-79"/>
                        </a:rPr>
                        <a:t>Étape 3 </a:t>
                      </a:r>
                      <a:r>
                        <a:rPr lang="fr-FR" sz="1400" i="0" dirty="0">
                          <a:latin typeface="Futura Medium" panose="020B0602020204020303" pitchFamily="34" charset="-79"/>
                          <a:cs typeface="Futura Medium" panose="020B0602020204020303" pitchFamily="34" charset="-79"/>
                        </a:rPr>
                        <a:t>: </a:t>
                      </a:r>
                      <a:r>
                        <a:rPr lang="fr-FR" sz="1400" i="0" dirty="0">
                          <a:solidFill>
                            <a:schemeClr val="accent6"/>
                          </a:solidFill>
                          <a:highlight>
                            <a:srgbClr val="FFFF00"/>
                          </a:highlight>
                          <a:latin typeface="Futura Medium" panose="020B0602020204020303" pitchFamily="34" charset="-79"/>
                          <a:cs typeface="Futura Medium" panose="020B0602020204020303" pitchFamily="34" charset="-79"/>
                        </a:rPr>
                        <a:t>NOM</a:t>
                      </a:r>
                      <a:endParaRPr lang="fr-FR" sz="1400" i="1" dirty="0">
                        <a:solidFill>
                          <a:schemeClr val="accent6"/>
                        </a:solidFill>
                        <a:highlight>
                          <a:srgbClr val="FFFF00"/>
                        </a:highlight>
                        <a:latin typeface="Futura Medium" panose="020B0602020204020303" pitchFamily="34" charset="-79"/>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r">
                        <a:lnSpc>
                          <a:spcPct val="110000"/>
                        </a:lnSpc>
                        <a:spcAft>
                          <a:spcPts val="0"/>
                        </a:spcAft>
                      </a:pPr>
                      <a:r>
                        <a:rPr lang="fr-FR" sz="1400">
                          <a:effectLst/>
                          <a:latin typeface="Baskerville" panose="02020502070401020303" pitchFamily="18" charset="0"/>
                          <a:ea typeface="Baskerville" panose="02020502070401020303" pitchFamily="18" charset="0"/>
                          <a:cs typeface="Times New Roman" panose="02020603050405020304" pitchFamily="18" charset="0"/>
                        </a:rPr>
                        <a:t>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0000"/>
                        </a:lnSpc>
                        <a:spcAft>
                          <a:spcPts val="0"/>
                        </a:spcAft>
                      </a:pPr>
                      <a:r>
                        <a:rPr lang="fr-FR" sz="1400" dirty="0">
                          <a:effectLst/>
                          <a:latin typeface="Baskerville"/>
                          <a:ea typeface="Baskerville" panose="02020502070401020303" pitchFamily="18" charset="0"/>
                          <a:cs typeface="Times New Roman"/>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0000"/>
                        </a:lnSpc>
                        <a:spcAft>
                          <a:spcPts val="0"/>
                        </a:spcAft>
                      </a:pPr>
                      <a:r>
                        <a:rPr lang="fr-FR" sz="1400" dirty="0">
                          <a:effectLst/>
                          <a:latin typeface="Baskerville" panose="02020502070401020303" pitchFamily="18" charset="0"/>
                          <a:ea typeface="Baskerville" panose="02020502070401020303" pitchFamily="18" charset="0"/>
                          <a:cs typeface="Times New Roman" panose="02020603050405020304" pitchFamily="18" charset="0"/>
                        </a:rPr>
                        <a:t>400,00 €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10000"/>
                        </a:lnSpc>
                        <a:spcAft>
                          <a:spcPts val="0"/>
                        </a:spcAft>
                      </a:pPr>
                      <a:r>
                        <a:rPr lang="fr-FR" sz="1400" dirty="0">
                          <a:effectLst/>
                          <a:latin typeface="Baskerville"/>
                          <a:ea typeface="Baskerville" panose="02020502070401020303" pitchFamily="18" charset="0"/>
                          <a:cs typeface="Times New Roman"/>
                        </a:rPr>
                        <a:t>    400,00 €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951078"/>
                  </a:ext>
                </a:extLst>
              </a:tr>
              <a:tr h="325725">
                <a:tc gridSpan="2">
                  <a:txBody>
                    <a:bodyPr/>
                    <a:lstStyle/>
                    <a:p>
                      <a:pPr algn="l"/>
                      <a:r>
                        <a:rPr lang="fr-FR" sz="1400" i="1" dirty="0">
                          <a:latin typeface="Futura Medium" panose="020B0602020204020303" pitchFamily="34" charset="-79"/>
                          <a:cs typeface="Futura Medium" panose="020B0602020204020303" pitchFamily="34" charset="-79"/>
                        </a:rPr>
                        <a:t>Étape 4 </a:t>
                      </a:r>
                      <a:r>
                        <a:rPr lang="fr-FR" sz="1400" i="0" dirty="0">
                          <a:latin typeface="Futura Medium" panose="020B0602020204020303" pitchFamily="34" charset="-79"/>
                          <a:cs typeface="Futura Medium" panose="020B0602020204020303" pitchFamily="34" charset="-79"/>
                        </a:rPr>
                        <a:t>: </a:t>
                      </a:r>
                      <a:r>
                        <a:rPr lang="fr-FR" sz="1400" i="0" dirty="0">
                          <a:solidFill>
                            <a:schemeClr val="accent6"/>
                          </a:solidFill>
                          <a:highlight>
                            <a:srgbClr val="FFFF00"/>
                          </a:highlight>
                          <a:latin typeface="Futura Medium" panose="020B0602020204020303" pitchFamily="34" charset="-79"/>
                          <a:cs typeface="Futura Medium" panose="020B0602020204020303" pitchFamily="34" charset="-79"/>
                        </a:rPr>
                        <a:t>NOM</a:t>
                      </a:r>
                      <a:endParaRPr lang="fr-FR" sz="1400" i="1" dirty="0">
                        <a:solidFill>
                          <a:schemeClr val="accent6"/>
                        </a:solidFill>
                        <a:highlight>
                          <a:srgbClr val="FFFF00"/>
                        </a:highlight>
                        <a:latin typeface="Futura Medium" panose="020B0602020204020303" pitchFamily="34" charset="-79"/>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r">
                        <a:lnSpc>
                          <a:spcPct val="110000"/>
                        </a:lnSpc>
                        <a:spcAft>
                          <a:spcPts val="0"/>
                        </a:spcAft>
                      </a:pPr>
                      <a:r>
                        <a:rPr lang="fr-FR" sz="1400">
                          <a:effectLst/>
                          <a:latin typeface="Baskerville" panose="02020502070401020303" pitchFamily="18" charset="0"/>
                          <a:ea typeface="Baskerville" panose="02020502070401020303" pitchFamily="18" charset="0"/>
                          <a:cs typeface="Times New Roman" panose="02020603050405020304" pitchFamily="18" charset="0"/>
                        </a:rPr>
                        <a:t>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0000"/>
                        </a:lnSpc>
                        <a:spcAft>
                          <a:spcPts val="0"/>
                        </a:spcAft>
                      </a:pPr>
                      <a:r>
                        <a:rPr lang="fr-FR" sz="1400" dirty="0">
                          <a:effectLst/>
                          <a:latin typeface="Baskerville"/>
                          <a:ea typeface="Baskerville" panose="02020502070401020303" pitchFamily="18" charset="0"/>
                          <a:cs typeface="Times New Roman"/>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0000"/>
                        </a:lnSpc>
                        <a:spcAft>
                          <a:spcPts val="0"/>
                        </a:spcAft>
                      </a:pPr>
                      <a:r>
                        <a:rPr lang="fr-FR" sz="1400" dirty="0">
                          <a:effectLst/>
                          <a:latin typeface="Baskerville" panose="02020502070401020303" pitchFamily="18" charset="0"/>
                          <a:ea typeface="Baskerville" panose="02020502070401020303" pitchFamily="18" charset="0"/>
                          <a:cs typeface="Times New Roman" panose="02020603050405020304" pitchFamily="18" charset="0"/>
                        </a:rPr>
                        <a:t>400,00 €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10000"/>
                        </a:lnSpc>
                        <a:spcAft>
                          <a:spcPts val="0"/>
                        </a:spcAft>
                      </a:pPr>
                      <a:r>
                        <a:rPr lang="fr-FR" sz="1400" dirty="0">
                          <a:effectLst/>
                          <a:latin typeface="Baskerville"/>
                          <a:ea typeface="Baskerville" panose="02020502070401020303" pitchFamily="18" charset="0"/>
                          <a:cs typeface="Times New Roman"/>
                        </a:rPr>
                        <a:t>    400,00 €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3988153"/>
                  </a:ext>
                </a:extLst>
              </a:tr>
              <a:tr h="325725">
                <a:tc gridSpan="2">
                  <a:txBody>
                    <a:bodyPr/>
                    <a:lstStyle/>
                    <a:p>
                      <a:pPr algn="just">
                        <a:lnSpc>
                          <a:spcPct val="110000"/>
                        </a:lnSpc>
                        <a:spcAft>
                          <a:spcPts val="0"/>
                        </a:spcAft>
                      </a:pPr>
                      <a:r>
                        <a:rPr lang="fr-FR" sz="1400" b="1"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rPr>
                        <a:t>Total H.T. hors frais</a:t>
                      </a:r>
                      <a:endParaRPr lang="fr-FR" sz="1400"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tc hMerge="1">
                  <a:txBody>
                    <a:bodyPr/>
                    <a:lstStyle/>
                    <a:p>
                      <a:pPr algn="r">
                        <a:lnSpc>
                          <a:spcPct val="110000"/>
                        </a:lnSpc>
                        <a:spcAft>
                          <a:spcPts val="800"/>
                        </a:spcAft>
                      </a:pPr>
                      <a:r>
                        <a:rPr lang="fr-FR" sz="1400" b="1" dirty="0">
                          <a:solidFill>
                            <a:schemeClr val="bg1">
                              <a:lumMod val="85000"/>
                            </a:schemeClr>
                          </a:solidFill>
                          <a:effectLst/>
                          <a:highlight>
                            <a:srgbClr val="FF0000"/>
                          </a:highlight>
                          <a:latin typeface="Baskerville" panose="02020502070401020303" pitchFamily="18" charset="0"/>
                          <a:ea typeface="Baskerville" panose="02020502070401020303" pitchFamily="18" charset="0"/>
                          <a:cs typeface="Times New Roman" panose="02020603050405020304" pitchFamily="18" charset="0"/>
                        </a:rPr>
                        <a:t>0</a:t>
                      </a:r>
                      <a:endParaRPr lang="fr-FR" sz="1400" dirty="0">
                        <a:solidFill>
                          <a:schemeClr val="bg1">
                            <a:lumMod val="85000"/>
                          </a:schemeClr>
                        </a:solidFill>
                        <a:effectLst/>
                        <a:latin typeface="Baskerville" panose="02020502070401020303" pitchFamily="18" charset="0"/>
                        <a:ea typeface="Baskerville" panose="02020502070401020303"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tc>
                  <a:txBody>
                    <a:bodyPr/>
                    <a:lstStyle/>
                    <a:p>
                      <a:pPr algn="r">
                        <a:lnSpc>
                          <a:spcPct val="110000"/>
                        </a:lnSpc>
                        <a:spcAft>
                          <a:spcPts val="800"/>
                        </a:spcAft>
                      </a:pPr>
                      <a:r>
                        <a:rPr lang="fr-FR" sz="1400" b="1" dirty="0">
                          <a:solidFill>
                            <a:schemeClr val="bg1">
                              <a:lumMod val="85000"/>
                            </a:schemeClr>
                          </a:solidFill>
                          <a:effectLst/>
                          <a:highlight>
                            <a:srgbClr val="FF0000"/>
                          </a:highlight>
                          <a:latin typeface="Baskerville"/>
                          <a:ea typeface="Baskerville" panose="02020502070401020303" pitchFamily="18" charset="0"/>
                          <a:cs typeface="Times New Roman"/>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tc>
                  <a:txBody>
                    <a:bodyPr/>
                    <a:lstStyle/>
                    <a:p>
                      <a:pPr algn="r">
                        <a:lnSpc>
                          <a:spcPct val="110000"/>
                        </a:lnSpc>
                        <a:spcAft>
                          <a:spcPts val="800"/>
                        </a:spcAft>
                      </a:pPr>
                      <a:r>
                        <a:rPr lang="fr-FR" sz="1400" dirty="0">
                          <a:effectLst/>
                          <a:latin typeface="Baskerville" panose="02020502070401020303" pitchFamily="18" charset="0"/>
                          <a:ea typeface="Baskerville" panose="02020502070401020303" pitchFamily="18"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r">
                        <a:lnSpc>
                          <a:spcPct val="110000"/>
                        </a:lnSpc>
                        <a:spcAft>
                          <a:spcPts val="800"/>
                        </a:spcAft>
                      </a:pPr>
                      <a:r>
                        <a:rPr lang="fr-FR" sz="1400" b="1" dirty="0">
                          <a:solidFill>
                            <a:schemeClr val="bg1">
                              <a:lumMod val="85000"/>
                            </a:schemeClr>
                          </a:solidFill>
                          <a:effectLst/>
                          <a:highlight>
                            <a:srgbClr val="FF0000"/>
                          </a:highlight>
                          <a:latin typeface="Baskerville"/>
                          <a:ea typeface="Baskerville" panose="02020502070401020303" pitchFamily="18" charset="0"/>
                          <a:cs typeface="Times New Roman"/>
                        </a:rPr>
                        <a:t>1 600,00 €</a:t>
                      </a:r>
                      <a:endParaRPr lang="fr-FR" sz="1400" dirty="0">
                        <a:solidFill>
                          <a:schemeClr val="bg1">
                            <a:lumMod val="85000"/>
                          </a:schemeClr>
                        </a:solidFill>
                        <a:effectLst/>
                        <a:highlight>
                          <a:srgbClr val="FF0000"/>
                        </a:highlight>
                        <a:latin typeface="Baskerville"/>
                        <a:ea typeface="Baskerville" panose="02020502070401020303" pitchFamily="18" charset="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extLst>
                  <a:ext uri="{0D108BD9-81ED-4DB2-BD59-A6C34878D82A}">
                    <a16:rowId xmlns:a16="http://schemas.microsoft.com/office/drawing/2014/main" val="1094463773"/>
                  </a:ext>
                </a:extLst>
              </a:tr>
              <a:tr h="253948">
                <a:tc gridSpan="5">
                  <a:txBody>
                    <a:bodyPr/>
                    <a:lstStyle/>
                    <a:p>
                      <a:pPr algn="r">
                        <a:lnSpc>
                          <a:spcPct val="110000"/>
                        </a:lnSpc>
                        <a:spcAft>
                          <a:spcPts val="0"/>
                        </a:spcAft>
                      </a:pPr>
                      <a:r>
                        <a:rPr lang="fr-FR" sz="1400" dirty="0">
                          <a:effectLst/>
                          <a:latin typeface="Baskerville" panose="02020502070401020303" pitchFamily="18" charset="0"/>
                          <a:ea typeface="Baskerville" panose="02020502070401020303" pitchFamily="18"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144780998"/>
                  </a:ext>
                </a:extLst>
              </a:tr>
              <a:tr h="325725">
                <a:tc>
                  <a:txBody>
                    <a:bodyPr/>
                    <a:lstStyle/>
                    <a:p>
                      <a:pPr algn="just">
                        <a:lnSpc>
                          <a:spcPct val="110000"/>
                        </a:lnSpc>
                        <a:spcAft>
                          <a:spcPts val="0"/>
                        </a:spcAft>
                      </a:pPr>
                      <a:r>
                        <a:rPr lang="fr-FR" sz="1400" dirty="0">
                          <a:effectLst/>
                          <a:latin typeface="Futura Medium" panose="020B0602020204020303" pitchFamily="34" charset="-79"/>
                          <a:ea typeface="Baskerville" panose="02020502070401020303" pitchFamily="18" charset="0"/>
                          <a:cs typeface="Futura Medium" panose="020B0602020204020303" pitchFamily="34" charset="-79"/>
                        </a:rPr>
                        <a:t>Frais de suivi de mission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r">
                        <a:lnSpc>
                          <a:spcPct val="110000"/>
                        </a:lnSpc>
                        <a:spcAft>
                          <a:spcPts val="0"/>
                        </a:spcAft>
                      </a:pPr>
                      <a:r>
                        <a:rPr lang="fr-FR" sz="1400" b="1" dirty="0" err="1">
                          <a:effectLst/>
                          <a:highlight>
                            <a:srgbClr val="FF0000"/>
                          </a:highlight>
                          <a:latin typeface="Baskerville"/>
                          <a:ea typeface="Baskerville" panose="02020502070401020303" pitchFamily="18" charset="0"/>
                          <a:cs typeface="Times New Roman"/>
                        </a:rPr>
                        <a:t>xxxx</a:t>
                      </a:r>
                      <a:r>
                        <a:rPr lang="fr-FR" sz="1400" b="1" dirty="0">
                          <a:effectLst/>
                          <a:latin typeface="Baskerville"/>
                          <a:ea typeface="Baskerville" panose="02020502070401020303" pitchFamily="18" charset="0"/>
                          <a:cs typeface="Times New Roman"/>
                        </a:rPr>
                        <a:t>€ HT</a:t>
                      </a:r>
                      <a:endParaRPr lang="fr-FR" sz="1400" dirty="0">
                        <a:effectLst/>
                        <a:latin typeface="Baskerville"/>
                        <a:ea typeface="Baskerville" panose="02020502070401020303" pitchFamily="18" charset="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92278862"/>
                  </a:ext>
                </a:extLst>
              </a:tr>
              <a:tr h="325725">
                <a:tc gridSpan="5">
                  <a:txBody>
                    <a:bodyPr/>
                    <a:lstStyle/>
                    <a:p>
                      <a:pPr algn="r">
                        <a:lnSpc>
                          <a:spcPct val="110000"/>
                        </a:lnSpc>
                        <a:spcAft>
                          <a:spcPts val="0"/>
                        </a:spcAft>
                      </a:pPr>
                      <a:endParaRPr lang="fr-FR" sz="1400" dirty="0">
                        <a:effectLst/>
                        <a:highlight>
                          <a:srgbClr val="FFFF00"/>
                        </a:highlight>
                        <a:latin typeface="Baskerville"/>
                        <a:ea typeface="Baskerville" panose="02020502070401020303" pitchFamily="18" charset="0"/>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594376953"/>
                  </a:ext>
                </a:extLst>
              </a:tr>
              <a:tr h="325725">
                <a:tc>
                  <a:txBody>
                    <a:bodyPr/>
                    <a:lstStyle/>
                    <a:p>
                      <a:pPr algn="just">
                        <a:lnSpc>
                          <a:spcPct val="110000"/>
                        </a:lnSpc>
                        <a:spcAft>
                          <a:spcPts val="0"/>
                        </a:spcAft>
                      </a:pPr>
                      <a:r>
                        <a:rPr lang="fr-FR" sz="1400" b="1"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rPr>
                        <a:t>Total H.T.</a:t>
                      </a:r>
                      <a:endParaRPr lang="fr-FR" sz="1400" dirty="0">
                        <a:solidFill>
                          <a:schemeClr val="bg1">
                            <a:lumMod val="85000"/>
                          </a:schemeClr>
                        </a:solidFill>
                        <a:effectLst/>
                        <a:latin typeface="Futura Medium" panose="020B0602020204020303" pitchFamily="34" charset="-79"/>
                        <a:ea typeface="Baskerville" panose="02020502070401020303" pitchFamily="18" charset="0"/>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tc gridSpan="4">
                  <a:txBody>
                    <a:bodyPr/>
                    <a:lstStyle/>
                    <a:p>
                      <a:pPr algn="r">
                        <a:lnSpc>
                          <a:spcPct val="110000"/>
                        </a:lnSpc>
                        <a:spcAft>
                          <a:spcPts val="0"/>
                        </a:spcAft>
                      </a:pPr>
                      <a:r>
                        <a:rPr lang="fr-FR" sz="1400" b="1" dirty="0" err="1">
                          <a:solidFill>
                            <a:schemeClr val="bg1">
                              <a:lumMod val="85000"/>
                            </a:schemeClr>
                          </a:solidFill>
                          <a:effectLst/>
                          <a:highlight>
                            <a:srgbClr val="FF0000"/>
                          </a:highlight>
                          <a:latin typeface="Baskerville"/>
                          <a:ea typeface="Baskerville" panose="02020502070401020303" pitchFamily="18" charset="0"/>
                          <a:cs typeface="Times New Roman"/>
                        </a:rPr>
                        <a:t>xxxx</a:t>
                      </a:r>
                      <a:r>
                        <a:rPr lang="fr-FR" sz="1400" b="1" dirty="0">
                          <a:solidFill>
                            <a:schemeClr val="bg1">
                              <a:lumMod val="85000"/>
                            </a:schemeClr>
                          </a:solidFill>
                          <a:effectLst/>
                          <a:highlight>
                            <a:srgbClr val="FF0000"/>
                          </a:highlight>
                          <a:latin typeface="Baskerville"/>
                          <a:ea typeface="Baskerville" panose="02020502070401020303" pitchFamily="18" charset="0"/>
                          <a:cs typeface="Times New Roman"/>
                        </a:rPr>
                        <a:t> </a:t>
                      </a:r>
                      <a:r>
                        <a:rPr lang="fr-FR" sz="1400" b="1" dirty="0">
                          <a:solidFill>
                            <a:schemeClr val="bg1">
                              <a:lumMod val="85000"/>
                            </a:schemeClr>
                          </a:solidFill>
                          <a:effectLst/>
                          <a:latin typeface="Baskerville"/>
                          <a:ea typeface="Baskerville" panose="02020502070401020303" pitchFamily="18" charset="0"/>
                          <a:cs typeface="Times New Roman"/>
                        </a:rPr>
                        <a:t>€ HT</a:t>
                      </a:r>
                      <a:endParaRPr lang="fr-FR" sz="1400" dirty="0">
                        <a:solidFill>
                          <a:schemeClr val="bg1">
                            <a:lumMod val="85000"/>
                          </a:schemeClr>
                        </a:solidFill>
                        <a:effectLst/>
                        <a:latin typeface="Baskerville"/>
                        <a:ea typeface="Baskerville" panose="02020502070401020303" pitchFamily="18" charset="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94D6F"/>
                    </a:solid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4212486889"/>
                  </a:ext>
                </a:extLst>
              </a:tr>
              <a:tr h="253948">
                <a:tc gridSpan="5">
                  <a:txBody>
                    <a:bodyPr/>
                    <a:lstStyle/>
                    <a:p>
                      <a:pPr algn="r">
                        <a:lnSpc>
                          <a:spcPct val="110000"/>
                        </a:lnSpc>
                        <a:spcAft>
                          <a:spcPts val="0"/>
                        </a:spcAft>
                      </a:pPr>
                      <a:r>
                        <a:rPr lang="fr-FR" sz="1400" dirty="0">
                          <a:effectLst/>
                          <a:latin typeface="Baskerville" panose="02020502070401020303" pitchFamily="18" charset="0"/>
                          <a:ea typeface="Baskerville" panose="02020502070401020303" pitchFamily="18"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273339159"/>
                  </a:ext>
                </a:extLst>
              </a:tr>
              <a:tr h="325725">
                <a:tc>
                  <a:txBody>
                    <a:bodyPr/>
                    <a:lstStyle/>
                    <a:p>
                      <a:pPr algn="just">
                        <a:lnSpc>
                          <a:spcPct val="110000"/>
                        </a:lnSpc>
                        <a:spcAft>
                          <a:spcPts val="0"/>
                        </a:spcAft>
                      </a:pPr>
                      <a:r>
                        <a:rPr lang="fr-FR" sz="1400" b="1" dirty="0">
                          <a:solidFill>
                            <a:schemeClr val="tx1"/>
                          </a:solidFill>
                          <a:effectLst/>
                          <a:latin typeface="Futura Medium" panose="020B0602020204020303" pitchFamily="34" charset="-79"/>
                          <a:ea typeface="Baskerville" panose="02020502070401020303" pitchFamily="18" charset="0"/>
                          <a:cs typeface="Futura Medium" panose="020B0602020204020303" pitchFamily="34" charset="-79"/>
                        </a:rPr>
                        <a:t>Total T.T.C. à titre indicatif</a:t>
                      </a:r>
                      <a:endParaRPr lang="fr-FR" sz="1400" dirty="0">
                        <a:solidFill>
                          <a:schemeClr val="tx1"/>
                        </a:solidFill>
                        <a:effectLst/>
                        <a:latin typeface="Futura Medium" panose="020B0602020204020303" pitchFamily="34" charset="-79"/>
                        <a:ea typeface="Baskerville" panose="02020502070401020303" pitchFamily="18" charset="0"/>
                        <a:cs typeface="Futura Medium" panose="020B0602020204020303" pitchFamily="34" charset="-79"/>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4">
                  <a:txBody>
                    <a:bodyPr/>
                    <a:lstStyle/>
                    <a:p>
                      <a:pPr algn="r">
                        <a:lnSpc>
                          <a:spcPct val="110000"/>
                        </a:lnSpc>
                        <a:spcAft>
                          <a:spcPts val="0"/>
                        </a:spcAft>
                      </a:pPr>
                      <a:r>
                        <a:rPr lang="fr-FR" sz="1400" b="1" dirty="0" err="1">
                          <a:solidFill>
                            <a:schemeClr val="tx1"/>
                          </a:solidFill>
                          <a:effectLst/>
                          <a:highlight>
                            <a:srgbClr val="FF0000"/>
                          </a:highlight>
                          <a:latin typeface="Baskerville"/>
                          <a:ea typeface="Baskerville" panose="02020502070401020303" pitchFamily="18" charset="0"/>
                          <a:cs typeface="Times New Roman"/>
                        </a:rPr>
                        <a:t>xxxx</a:t>
                      </a:r>
                      <a:r>
                        <a:rPr lang="fr-FR" sz="1400" b="1" dirty="0">
                          <a:solidFill>
                            <a:schemeClr val="tx1"/>
                          </a:solidFill>
                          <a:effectLst/>
                          <a:highlight>
                            <a:srgbClr val="FF0000"/>
                          </a:highlight>
                          <a:latin typeface="Baskerville"/>
                          <a:ea typeface="Baskerville" panose="02020502070401020303" pitchFamily="18" charset="0"/>
                          <a:cs typeface="Times New Roman"/>
                        </a:rPr>
                        <a:t> </a:t>
                      </a:r>
                      <a:r>
                        <a:rPr lang="fr-FR" sz="1400" b="1" dirty="0">
                          <a:solidFill>
                            <a:schemeClr val="tx1"/>
                          </a:solidFill>
                          <a:effectLst/>
                          <a:latin typeface="Baskerville"/>
                          <a:ea typeface="Baskerville" panose="02020502070401020303" pitchFamily="18" charset="0"/>
                          <a:cs typeface="Times New Roman"/>
                        </a:rPr>
                        <a:t>€ TTC</a:t>
                      </a:r>
                      <a:endParaRPr lang="fr-FR" sz="1400" dirty="0">
                        <a:solidFill>
                          <a:schemeClr val="tx1"/>
                        </a:solidFill>
                        <a:effectLst/>
                        <a:latin typeface="Baskerville"/>
                        <a:ea typeface="Baskerville" panose="02020502070401020303" pitchFamily="18" charset="0"/>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47772142"/>
                  </a:ext>
                </a:extLst>
              </a:tr>
            </a:tbl>
          </a:graphicData>
        </a:graphic>
      </p:graphicFrame>
      <p:sp>
        <p:nvSpPr>
          <p:cNvPr id="5" name="Rectangle 4">
            <a:extLst>
              <a:ext uri="{FF2B5EF4-FFF2-40B4-BE49-F238E27FC236}">
                <a16:creationId xmlns:a16="http://schemas.microsoft.com/office/drawing/2014/main" id="{2D69FBFD-6401-4DD8-9672-AE0FBD481B17}"/>
              </a:ext>
            </a:extLst>
          </p:cNvPr>
          <p:cNvSpPr/>
          <p:nvPr/>
        </p:nvSpPr>
        <p:spPr>
          <a:xfrm>
            <a:off x="244551" y="5688410"/>
            <a:ext cx="3444951" cy="744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ysClr val="windowText" lastClr="000000"/>
                </a:solidFill>
                <a:latin typeface="Montserrat" panose="00000500000000000000" pitchFamily="2" charset="0"/>
              </a:rPr>
              <a:t>ACOMPTE</a:t>
            </a:r>
          </a:p>
          <a:p>
            <a:pPr algn="ctr"/>
            <a:r>
              <a:rPr lang="fr-FR" sz="1400" i="1" dirty="0">
                <a:solidFill>
                  <a:sysClr val="windowText" lastClr="000000"/>
                </a:solidFill>
                <a:latin typeface="Baskerville" panose="02020502070401020303"/>
              </a:rPr>
              <a:t>A la signature de la convention d’étude</a:t>
            </a:r>
          </a:p>
          <a:p>
            <a:pPr algn="ctr"/>
            <a:r>
              <a:rPr lang="fr-FR" sz="1400" b="1" dirty="0">
                <a:solidFill>
                  <a:sysClr val="windowText" lastClr="000000"/>
                </a:solidFill>
                <a:latin typeface="Baskerville" panose="02020502070401020303"/>
              </a:rPr>
              <a:t>Somme à verser (HT) : </a:t>
            </a:r>
            <a:r>
              <a:rPr lang="fr-FR" sz="1400" dirty="0">
                <a:solidFill>
                  <a:schemeClr val="tx1"/>
                </a:solidFill>
                <a:latin typeface="Baskerville" panose="02020502070401020303"/>
              </a:rPr>
              <a:t>$</a:t>
            </a:r>
            <a:r>
              <a:rPr lang="fr-FR" sz="1400" dirty="0" err="1">
                <a:solidFill>
                  <a:schemeClr val="tx1"/>
                </a:solidFill>
                <a:latin typeface="Baskerville" panose="02020502070401020303"/>
              </a:rPr>
              <a:t>etude_acom_HT</a:t>
            </a:r>
            <a:r>
              <a:rPr lang="fr-FR" sz="1400" dirty="0">
                <a:solidFill>
                  <a:schemeClr val="tx1"/>
                </a:solidFill>
                <a:latin typeface="Baskerville" panose="02020502070401020303"/>
              </a:rPr>
              <a:t> €</a:t>
            </a:r>
            <a:endParaRPr lang="fr-FR" sz="1400" b="1" dirty="0">
              <a:solidFill>
                <a:sysClr val="windowText" lastClr="000000"/>
              </a:solidFill>
              <a:latin typeface="Baskerville" panose="02020502070401020303"/>
            </a:endParaRPr>
          </a:p>
        </p:txBody>
      </p:sp>
      <p:sp>
        <p:nvSpPr>
          <p:cNvPr id="6" name="Rectangle 5">
            <a:extLst>
              <a:ext uri="{FF2B5EF4-FFF2-40B4-BE49-F238E27FC236}">
                <a16:creationId xmlns:a16="http://schemas.microsoft.com/office/drawing/2014/main" id="{7D461CB0-4749-43ED-AD34-42BD256F7F56}"/>
              </a:ext>
            </a:extLst>
          </p:cNvPr>
          <p:cNvSpPr/>
          <p:nvPr/>
        </p:nvSpPr>
        <p:spPr>
          <a:xfrm>
            <a:off x="3852533" y="5688411"/>
            <a:ext cx="3342170" cy="744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ysClr val="windowText" lastClr="000000"/>
                </a:solidFill>
                <a:latin typeface="Montserrat" panose="00000500000000000000" pitchFamily="2" charset="0"/>
              </a:rPr>
              <a:t>INTERMEDIAIRE</a:t>
            </a:r>
          </a:p>
          <a:p>
            <a:pPr algn="ctr"/>
            <a:r>
              <a:rPr lang="fr-FR" sz="1400" i="1" dirty="0">
                <a:solidFill>
                  <a:sysClr val="windowText" lastClr="000000"/>
                </a:solidFill>
                <a:latin typeface="Baskerville" panose="02020502070401020303"/>
              </a:rPr>
              <a:t>A la remise du livrable intermédiaire</a:t>
            </a:r>
          </a:p>
          <a:p>
            <a:pPr algn="ctr"/>
            <a:r>
              <a:rPr lang="fr-FR" sz="1400" b="1" dirty="0">
                <a:solidFill>
                  <a:sysClr val="windowText" lastClr="000000"/>
                </a:solidFill>
                <a:latin typeface="Baskerville" panose="02020502070401020303"/>
              </a:rPr>
              <a:t>Somme à verser (HT) : </a:t>
            </a:r>
            <a:r>
              <a:rPr lang="fr-FR" sz="1400" dirty="0">
                <a:solidFill>
                  <a:schemeClr val="tx1"/>
                </a:solidFill>
                <a:latin typeface="Baskerville" panose="02020502070401020303"/>
              </a:rPr>
              <a:t>$</a:t>
            </a:r>
            <a:r>
              <a:rPr lang="fr-FR" sz="1400" dirty="0" err="1">
                <a:solidFill>
                  <a:schemeClr val="tx1"/>
                </a:solidFill>
                <a:latin typeface="Baskerville" panose="02020502070401020303"/>
              </a:rPr>
              <a:t>etude_inter_HT</a:t>
            </a:r>
            <a:r>
              <a:rPr lang="fr-FR" sz="1400" dirty="0">
                <a:solidFill>
                  <a:schemeClr val="tx1"/>
                </a:solidFill>
                <a:latin typeface="Baskerville" panose="02020502070401020303"/>
              </a:rPr>
              <a:t> €</a:t>
            </a:r>
            <a:endParaRPr lang="fr-FR" sz="1400" b="1" dirty="0">
              <a:solidFill>
                <a:sysClr val="windowText" lastClr="000000"/>
              </a:solidFill>
              <a:latin typeface="Baskerville" panose="02020502070401020303"/>
            </a:endParaRPr>
          </a:p>
        </p:txBody>
      </p:sp>
      <p:sp>
        <p:nvSpPr>
          <p:cNvPr id="7" name="Rectangle 6">
            <a:extLst>
              <a:ext uri="{FF2B5EF4-FFF2-40B4-BE49-F238E27FC236}">
                <a16:creationId xmlns:a16="http://schemas.microsoft.com/office/drawing/2014/main" id="{9F1EB994-AAEE-42C4-942A-26709470C04E}"/>
              </a:ext>
            </a:extLst>
          </p:cNvPr>
          <p:cNvSpPr/>
          <p:nvPr/>
        </p:nvSpPr>
        <p:spPr>
          <a:xfrm>
            <a:off x="7357734" y="5688411"/>
            <a:ext cx="3342170" cy="744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ysClr val="windowText" lastClr="000000"/>
                </a:solidFill>
                <a:latin typeface="Montserrat" panose="00000500000000000000" pitchFamily="2" charset="0"/>
              </a:rPr>
              <a:t>FINALE</a:t>
            </a:r>
          </a:p>
          <a:p>
            <a:pPr algn="ctr"/>
            <a:r>
              <a:rPr lang="fr-FR" sz="1400" i="1" dirty="0">
                <a:solidFill>
                  <a:sysClr val="windowText" lastClr="000000"/>
                </a:solidFill>
                <a:latin typeface="Baskerville" panose="02020502070401020303"/>
              </a:rPr>
              <a:t>A la remise du livrable finale</a:t>
            </a:r>
          </a:p>
          <a:p>
            <a:pPr algn="ctr"/>
            <a:r>
              <a:rPr lang="fr-FR" sz="1400" b="1" dirty="0">
                <a:solidFill>
                  <a:sysClr val="windowText" lastClr="000000"/>
                </a:solidFill>
                <a:latin typeface="Baskerville" panose="02020502070401020303"/>
              </a:rPr>
              <a:t>Somme à verser (HT) : </a:t>
            </a:r>
            <a:r>
              <a:rPr lang="fr-FR" sz="1400" dirty="0">
                <a:solidFill>
                  <a:schemeClr val="tx1"/>
                </a:solidFill>
                <a:latin typeface="Baskerville" panose="02020502070401020303"/>
              </a:rPr>
              <a:t>$</a:t>
            </a:r>
            <a:r>
              <a:rPr lang="fr-FR" sz="1400" dirty="0" err="1">
                <a:solidFill>
                  <a:schemeClr val="tx1"/>
                </a:solidFill>
                <a:latin typeface="Baskerville" panose="02020502070401020303"/>
              </a:rPr>
              <a:t>etude_final_HT</a:t>
            </a:r>
            <a:r>
              <a:rPr lang="fr-FR" sz="1400" dirty="0">
                <a:solidFill>
                  <a:schemeClr val="tx1"/>
                </a:solidFill>
                <a:latin typeface="Baskerville" panose="02020502070401020303"/>
              </a:rPr>
              <a:t> €</a:t>
            </a:r>
            <a:endParaRPr lang="fr-FR" sz="1400" b="1" dirty="0">
              <a:solidFill>
                <a:sysClr val="windowText" lastClr="000000"/>
              </a:solidFill>
              <a:latin typeface="Baskerville" panose="02020502070401020303"/>
            </a:endParaRPr>
          </a:p>
        </p:txBody>
      </p:sp>
      <p:sp>
        <p:nvSpPr>
          <p:cNvPr id="8" name="Rectangle 7">
            <a:extLst>
              <a:ext uri="{FF2B5EF4-FFF2-40B4-BE49-F238E27FC236}">
                <a16:creationId xmlns:a16="http://schemas.microsoft.com/office/drawing/2014/main" id="{3476D425-E7CB-48F2-A231-579A363135BC}"/>
              </a:ext>
            </a:extLst>
          </p:cNvPr>
          <p:cNvSpPr/>
          <p:nvPr/>
        </p:nvSpPr>
        <p:spPr>
          <a:xfrm>
            <a:off x="21266" y="5245398"/>
            <a:ext cx="3342170" cy="595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rgbClr val="F69200"/>
                </a:solidFill>
                <a:latin typeface="Montserrat" panose="00000500000000000000" pitchFamily="2" charset="0"/>
              </a:rPr>
              <a:t>MODALITES DE PAYEMENT</a:t>
            </a:r>
            <a:endParaRPr lang="fr-FR" sz="1600" b="1" dirty="0">
              <a:solidFill>
                <a:srgbClr val="F69200"/>
              </a:solidFill>
              <a:latin typeface="Baskerville" panose="02020502070401020303"/>
            </a:endParaRPr>
          </a:p>
        </p:txBody>
      </p:sp>
      <p:sp>
        <p:nvSpPr>
          <p:cNvPr id="3" name="Espace réservé du contenu 2">
            <a:extLst>
              <a:ext uri="{FF2B5EF4-FFF2-40B4-BE49-F238E27FC236}">
                <a16:creationId xmlns:a16="http://schemas.microsoft.com/office/drawing/2014/main" id="{FF638DA8-19AD-441A-B280-61FC7863C784}"/>
              </a:ext>
            </a:extLst>
          </p:cNvPr>
          <p:cNvSpPr>
            <a:spLocks noGrp="1"/>
          </p:cNvSpPr>
          <p:nvPr>
            <p:ph sz="quarter" idx="23"/>
          </p:nvPr>
        </p:nvSpPr>
        <p:spPr>
          <a:xfrm>
            <a:off x="3966873" y="5973978"/>
            <a:ext cx="3113489" cy="749312"/>
          </a:xfrm>
        </p:spPr>
        <p:txBody>
          <a:bodyPr/>
          <a:lstStyle/>
          <a:p>
            <a:endParaRPr lang="fr-FR" dirty="0"/>
          </a:p>
        </p:txBody>
      </p:sp>
      <p:sp>
        <p:nvSpPr>
          <p:cNvPr id="2" name="ZoneTexte 1">
            <a:extLst>
              <a:ext uri="{FF2B5EF4-FFF2-40B4-BE49-F238E27FC236}">
                <a16:creationId xmlns:a16="http://schemas.microsoft.com/office/drawing/2014/main" id="{8B76373D-A96D-4EDD-9952-0E135A23A187}"/>
              </a:ext>
            </a:extLst>
          </p:cNvPr>
          <p:cNvSpPr txBox="1"/>
          <p:nvPr/>
        </p:nvSpPr>
        <p:spPr>
          <a:xfrm>
            <a:off x="8689383" y="3549111"/>
            <a:ext cx="3027335"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dirty="0"/>
              <a:t>Frais de mission : </a:t>
            </a:r>
            <a:r>
              <a:rPr lang="fr-FR" sz="1400" dirty="0">
                <a:highlight>
                  <a:srgbClr val="FFFF00"/>
                </a:highlight>
              </a:rPr>
              <a:t>100 + 20*(nb de JEH)</a:t>
            </a:r>
          </a:p>
        </p:txBody>
      </p:sp>
    </p:spTree>
    <p:extLst>
      <p:ext uri="{BB962C8B-B14F-4D97-AF65-F5344CB8AC3E}">
        <p14:creationId xmlns:p14="http://schemas.microsoft.com/office/powerpoint/2010/main" val="363487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62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570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EBCC7B0-D181-4C4C-922E-24F34E9652F0}"/>
              </a:ext>
            </a:extLst>
          </p:cNvPr>
          <p:cNvSpPr>
            <a:spLocks noGrp="1"/>
          </p:cNvSpPr>
          <p:nvPr>
            <p:ph type="body" sz="quarter" idx="11"/>
          </p:nvPr>
        </p:nvSpPr>
        <p:spPr/>
        <p:txBody>
          <a:bodyPr/>
          <a:lstStyle/>
          <a:p>
            <a:endParaRPr lang="fr-FR"/>
          </a:p>
        </p:txBody>
      </p:sp>
      <p:sp>
        <p:nvSpPr>
          <p:cNvPr id="3" name="Espace réservé du texte 2">
            <a:extLst>
              <a:ext uri="{FF2B5EF4-FFF2-40B4-BE49-F238E27FC236}">
                <a16:creationId xmlns:a16="http://schemas.microsoft.com/office/drawing/2014/main" id="{F1F6AEE4-0EB3-4FCF-AC29-C37927D1C897}"/>
              </a:ext>
            </a:extLst>
          </p:cNvPr>
          <p:cNvSpPr>
            <a:spLocks noGrp="1"/>
          </p:cNvSpPr>
          <p:nvPr>
            <p:ph type="body" sz="quarter" idx="12"/>
          </p:nvPr>
        </p:nvSpPr>
        <p:spPr/>
        <p:txBody>
          <a:bodyPr/>
          <a:lstStyle/>
          <a:p>
            <a:endParaRPr lang="fr-FR"/>
          </a:p>
        </p:txBody>
      </p:sp>
      <p:sp>
        <p:nvSpPr>
          <p:cNvPr id="4" name="Espace réservé du texte 3">
            <a:extLst>
              <a:ext uri="{FF2B5EF4-FFF2-40B4-BE49-F238E27FC236}">
                <a16:creationId xmlns:a16="http://schemas.microsoft.com/office/drawing/2014/main" id="{AEDE0A99-F881-45CF-9ACE-E1519A021ACF}"/>
              </a:ext>
            </a:extLst>
          </p:cNvPr>
          <p:cNvSpPr>
            <a:spLocks noGrp="1"/>
          </p:cNvSpPr>
          <p:nvPr>
            <p:ph type="body" sz="quarter" idx="13"/>
          </p:nvPr>
        </p:nvSpPr>
        <p:spPr/>
        <p:txBody>
          <a:bodyPr/>
          <a:lstStyle/>
          <a:p>
            <a:endParaRPr lang="fr-FR"/>
          </a:p>
        </p:txBody>
      </p:sp>
      <p:sp>
        <p:nvSpPr>
          <p:cNvPr id="5" name="Espace réservé du texte 4">
            <a:extLst>
              <a:ext uri="{FF2B5EF4-FFF2-40B4-BE49-F238E27FC236}">
                <a16:creationId xmlns:a16="http://schemas.microsoft.com/office/drawing/2014/main" id="{EE12D300-221B-4449-BE5C-18DF3CF70007}"/>
              </a:ext>
            </a:extLst>
          </p:cNvPr>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96937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AF1B5B-482B-E749-B973-5BF98C8AB517}"/>
              </a:ext>
            </a:extLst>
          </p:cNvPr>
          <p:cNvSpPr>
            <a:spLocks noGrp="1"/>
          </p:cNvSpPr>
          <p:nvPr>
            <p:ph type="title"/>
          </p:nvPr>
        </p:nvSpPr>
        <p:spPr/>
        <p:txBody>
          <a:bodyPr/>
          <a:lstStyle/>
          <a:p>
            <a:r>
              <a:rPr lang="fr-FR" dirty="0"/>
              <a:t>CONDITIONS GÉNÉRALES DE L’ÉTUDE</a:t>
            </a:r>
          </a:p>
        </p:txBody>
      </p:sp>
      <p:sp>
        <p:nvSpPr>
          <p:cNvPr id="3" name="Espace réservé du texte 2">
            <a:extLst>
              <a:ext uri="{FF2B5EF4-FFF2-40B4-BE49-F238E27FC236}">
                <a16:creationId xmlns:a16="http://schemas.microsoft.com/office/drawing/2014/main" id="{7E7FBCF3-7355-6645-8E61-2245D75D9196}"/>
              </a:ext>
            </a:extLst>
          </p:cNvPr>
          <p:cNvSpPr>
            <a:spLocks noGrp="1"/>
          </p:cNvSpPr>
          <p:nvPr>
            <p:ph type="body" idx="1"/>
          </p:nvPr>
        </p:nvSpPr>
        <p:spPr/>
        <p:txBody>
          <a:bodyPr/>
          <a:lstStyle/>
          <a:p>
            <a:pPr algn="ctr"/>
            <a:endParaRPr lang="fr-FR" dirty="0"/>
          </a:p>
        </p:txBody>
      </p:sp>
      <p:sp>
        <p:nvSpPr>
          <p:cNvPr id="4" name="Espace réservé du numéro de diapositive 3">
            <a:extLst>
              <a:ext uri="{FF2B5EF4-FFF2-40B4-BE49-F238E27FC236}">
                <a16:creationId xmlns:a16="http://schemas.microsoft.com/office/drawing/2014/main" id="{81E0B8A5-B841-CC4B-9247-52CC024D650D}"/>
              </a:ext>
            </a:extLst>
          </p:cNvPr>
          <p:cNvSpPr>
            <a:spLocks noGrp="1"/>
          </p:cNvSpPr>
          <p:nvPr>
            <p:ph type="sldNum" sz="quarter" idx="4294967295"/>
          </p:nvPr>
        </p:nvSpPr>
        <p:spPr>
          <a:xfrm>
            <a:off x="10895215" y="6033893"/>
            <a:ext cx="677705" cy="672474"/>
          </a:xfrm>
          <a:prstGeom prst="ellipse">
            <a:avLst/>
          </a:prstGeom>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201564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4725C6C-205D-3346-9F7C-1F7BB557750E}"/>
              </a:ext>
            </a:extLst>
          </p:cNvPr>
          <p:cNvSpPr>
            <a:spLocks noGrp="1"/>
          </p:cNvSpPr>
          <p:nvPr>
            <p:ph type="sldNum" sz="quarter" idx="4294967295"/>
          </p:nvPr>
        </p:nvSpPr>
        <p:spPr>
          <a:xfrm>
            <a:off x="10977907" y="6051146"/>
            <a:ext cx="677705" cy="672474"/>
          </a:xfrm>
          <a:prstGeom prst="ellipse">
            <a:avLst/>
          </a:prstGeom>
        </p:spPr>
        <p:txBody>
          <a:bodyPr/>
          <a:lstStyle/>
          <a:p>
            <a:fld id="{8A7A6979-0714-4377-B894-6BE4C2D6E202}" type="slidenum">
              <a:rPr lang="en-US" smtClean="0"/>
              <a:pPr/>
              <a:t>17</a:t>
            </a:fld>
            <a:endParaRPr lang="en-US" dirty="0"/>
          </a:p>
        </p:txBody>
      </p:sp>
      <p:sp>
        <p:nvSpPr>
          <p:cNvPr id="3" name="Espace réservé du texte 2">
            <a:extLst>
              <a:ext uri="{FF2B5EF4-FFF2-40B4-BE49-F238E27FC236}">
                <a16:creationId xmlns:a16="http://schemas.microsoft.com/office/drawing/2014/main" id="{79744EA6-7323-234E-A646-0FC8769349FA}"/>
              </a:ext>
            </a:extLst>
          </p:cNvPr>
          <p:cNvSpPr>
            <a:spLocks noGrp="1"/>
          </p:cNvSpPr>
          <p:nvPr>
            <p:ph type="body" sz="quarter" idx="11"/>
          </p:nvPr>
        </p:nvSpPr>
        <p:spPr/>
        <p:txBody>
          <a:bodyPr/>
          <a:lstStyle/>
          <a:p>
            <a:r>
              <a:rPr lang="fr-FR" dirty="0"/>
              <a:t>$</a:t>
            </a:r>
            <a:r>
              <a:rPr lang="fr-FR" dirty="0" err="1"/>
              <a:t>je_president_poss</a:t>
            </a:r>
            <a:r>
              <a:rPr lang="fr-FR" dirty="0"/>
              <a:t>} </a:t>
            </a:r>
            <a:r>
              <a:rPr lang="fr-FR" dirty="0" err="1"/>
              <a:t>Président$je_president_fonction</a:t>
            </a:r>
            <a:r>
              <a:rPr lang="fr-FR" dirty="0"/>
              <a:t> $</a:t>
            </a:r>
            <a:r>
              <a:rPr lang="fr-FR" dirty="0" err="1"/>
              <a:t>je_president_titre</a:t>
            </a:r>
            <a:r>
              <a:rPr lang="fr-FR" dirty="0"/>
              <a:t> $</a:t>
            </a:r>
            <a:r>
              <a:rPr lang="fr-FR" dirty="0" err="1"/>
              <a:t>je_president_prenom</a:t>
            </a:r>
            <a:r>
              <a:rPr lang="fr-FR" dirty="0"/>
              <a:t> $</a:t>
            </a:r>
            <a:r>
              <a:rPr lang="fr-FR" dirty="0" err="1"/>
              <a:t>je_president_nom</a:t>
            </a:r>
            <a:r>
              <a:rPr lang="fr-FR" dirty="0"/>
              <a:t>,</a:t>
            </a:r>
          </a:p>
          <a:p>
            <a:endParaRPr lang="fr-FR" dirty="0"/>
          </a:p>
          <a:p>
            <a:endParaRPr lang="fr-FR" dirty="0"/>
          </a:p>
        </p:txBody>
      </p:sp>
      <p:sp>
        <p:nvSpPr>
          <p:cNvPr id="4" name="Espace réservé du texte 3">
            <a:extLst>
              <a:ext uri="{FF2B5EF4-FFF2-40B4-BE49-F238E27FC236}">
                <a16:creationId xmlns:a16="http://schemas.microsoft.com/office/drawing/2014/main" id="{3424F3CF-F012-3542-A38C-C525DE77292B}"/>
              </a:ext>
            </a:extLst>
          </p:cNvPr>
          <p:cNvSpPr>
            <a:spLocks noGrp="1"/>
          </p:cNvSpPr>
          <p:nvPr>
            <p:ph type="body" sz="quarter" idx="12"/>
          </p:nvPr>
        </p:nvSpPr>
        <p:spPr/>
        <p:txBody>
          <a:bodyPr/>
          <a:lstStyle/>
          <a:p>
            <a:r>
              <a:rPr lang="fr-FR" dirty="0"/>
              <a:t>$</a:t>
            </a:r>
            <a:r>
              <a:rPr lang="fr-FR" dirty="0" err="1"/>
              <a:t>client_societe</a:t>
            </a:r>
            <a:endParaRPr lang="fr-FR" dirty="0"/>
          </a:p>
        </p:txBody>
      </p:sp>
      <p:sp>
        <p:nvSpPr>
          <p:cNvPr id="5" name="Espace réservé du texte 4">
            <a:extLst>
              <a:ext uri="{FF2B5EF4-FFF2-40B4-BE49-F238E27FC236}">
                <a16:creationId xmlns:a16="http://schemas.microsoft.com/office/drawing/2014/main" id="{54F3A8F1-4F62-0C45-B918-89CE20C760CF}"/>
              </a:ext>
            </a:extLst>
          </p:cNvPr>
          <p:cNvSpPr>
            <a:spLocks noGrp="1"/>
          </p:cNvSpPr>
          <p:nvPr>
            <p:ph type="body" sz="quarter" idx="13"/>
          </p:nvPr>
        </p:nvSpPr>
        <p:spPr/>
        <p:txBody>
          <a:bodyPr/>
          <a:lstStyle/>
          <a:p>
            <a:r>
              <a:rPr lang="fr-FR" dirty="0"/>
              <a:t>$</a:t>
            </a:r>
            <a:r>
              <a:rPr lang="fr-FR" dirty="0" err="1"/>
              <a:t>client_adresse</a:t>
            </a:r>
            <a:r>
              <a:rPr lang="fr-FR" dirty="0"/>
              <a:t>, $</a:t>
            </a:r>
            <a:r>
              <a:rPr lang="fr-FR" dirty="0" err="1"/>
              <a:t>client_code_postal</a:t>
            </a:r>
            <a:r>
              <a:rPr lang="fr-FR" dirty="0"/>
              <a:t>, $</a:t>
            </a:r>
            <a:r>
              <a:rPr lang="fr-FR" dirty="0" err="1"/>
              <a:t>client_ville</a:t>
            </a:r>
            <a:r>
              <a:rPr lang="fr-FR" dirty="0"/>
              <a:t>,</a:t>
            </a:r>
          </a:p>
          <a:p>
            <a:endParaRPr lang="fr-FR" dirty="0"/>
          </a:p>
        </p:txBody>
      </p:sp>
      <p:sp>
        <p:nvSpPr>
          <p:cNvPr id="6" name="Espace réservé du texte 5">
            <a:extLst>
              <a:ext uri="{FF2B5EF4-FFF2-40B4-BE49-F238E27FC236}">
                <a16:creationId xmlns:a16="http://schemas.microsoft.com/office/drawing/2014/main" id="{A18AF17A-3F27-7445-A3A4-F8CB62CAFCE3}"/>
              </a:ext>
            </a:extLst>
          </p:cNvPr>
          <p:cNvSpPr>
            <a:spLocks noGrp="1"/>
          </p:cNvSpPr>
          <p:nvPr>
            <p:ph type="body" sz="quarter" idx="14"/>
          </p:nvPr>
        </p:nvSpPr>
        <p:spPr>
          <a:xfrm>
            <a:off x="6078518" y="3453918"/>
            <a:ext cx="5833396" cy="784450"/>
          </a:xfrm>
        </p:spPr>
        <p:txBody>
          <a:bodyPr/>
          <a:lstStyle/>
          <a:p>
            <a:r>
              <a:rPr lang="fr-FR" dirty="0"/>
              <a:t>$</a:t>
            </a:r>
            <a:r>
              <a:rPr lang="fr-FR" dirty="0" err="1"/>
              <a:t>client_titre</a:t>
            </a:r>
            <a:r>
              <a:rPr lang="fr-FR" dirty="0"/>
              <a:t> $</a:t>
            </a:r>
            <a:r>
              <a:rPr lang="fr-FR" dirty="0" err="1"/>
              <a:t>client_prenom</a:t>
            </a:r>
            <a:r>
              <a:rPr lang="fr-FR" dirty="0"/>
              <a:t> $</a:t>
            </a:r>
            <a:r>
              <a:rPr lang="fr-FR" dirty="0" err="1"/>
              <a:t>client_nom</a:t>
            </a:r>
            <a:r>
              <a:rPr lang="fr-FR" dirty="0"/>
              <a:t>,  $</a:t>
            </a:r>
            <a:r>
              <a:rPr lang="fr-FR" dirty="0" err="1"/>
              <a:t>client_fonction</a:t>
            </a:r>
            <a:r>
              <a:rPr lang="fr-FR" dirty="0"/>
              <a:t>,</a:t>
            </a:r>
          </a:p>
          <a:p>
            <a:endParaRPr lang="fr-FR" dirty="0"/>
          </a:p>
          <a:p>
            <a:endParaRPr lang="fr-FR" dirty="0"/>
          </a:p>
        </p:txBody>
      </p:sp>
    </p:spTree>
    <p:extLst>
      <p:ext uri="{BB962C8B-B14F-4D97-AF65-F5344CB8AC3E}">
        <p14:creationId xmlns:p14="http://schemas.microsoft.com/office/powerpoint/2010/main" val="377083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3B25045-94A7-9A4C-90A1-CD1FF8926AC5}"/>
              </a:ext>
            </a:extLst>
          </p:cNvPr>
          <p:cNvSpPr>
            <a:spLocks noGrp="1"/>
          </p:cNvSpPr>
          <p:nvPr>
            <p:ph type="sldNum" sz="quarter" idx="4294967295"/>
          </p:nvPr>
        </p:nvSpPr>
        <p:spPr>
          <a:xfrm>
            <a:off x="10977907" y="6051146"/>
            <a:ext cx="677705" cy="672474"/>
          </a:xfrm>
          <a:prstGeom prst="ellipse">
            <a:avLst/>
          </a:prstGeom>
        </p:spPr>
        <p:txBody>
          <a:bodyPr/>
          <a:lstStyle/>
          <a:p>
            <a:fld id="{8A7A6979-0714-4377-B894-6BE4C2D6E202}" type="slidenum">
              <a:rPr lang="en-US" smtClean="0"/>
              <a:pPr/>
              <a:t>18</a:t>
            </a:fld>
            <a:endParaRPr lang="en-US" dirty="0"/>
          </a:p>
        </p:txBody>
      </p:sp>
    </p:spTree>
    <p:extLst>
      <p:ext uri="{BB962C8B-B14F-4D97-AF65-F5344CB8AC3E}">
        <p14:creationId xmlns:p14="http://schemas.microsoft.com/office/powerpoint/2010/main" val="2318184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1AB66DB-3824-2C4E-B207-477AB54F77F9}"/>
              </a:ext>
            </a:extLst>
          </p:cNvPr>
          <p:cNvSpPr>
            <a:spLocks noGrp="1"/>
          </p:cNvSpPr>
          <p:nvPr>
            <p:ph type="sldNum" sz="quarter" idx="4294967295"/>
          </p:nvPr>
        </p:nvSpPr>
        <p:spPr>
          <a:xfrm>
            <a:off x="10977907" y="6051146"/>
            <a:ext cx="677705" cy="672474"/>
          </a:xfrm>
          <a:prstGeom prst="ellipse">
            <a:avLst/>
          </a:prstGeom>
        </p:spPr>
        <p:txBody>
          <a:bodyPr/>
          <a:lstStyle/>
          <a:p>
            <a:fld id="{8A7A6979-0714-4377-B894-6BE4C2D6E202}" type="slidenum">
              <a:rPr lang="en-US" smtClean="0"/>
              <a:pPr/>
              <a:t>19</a:t>
            </a:fld>
            <a:endParaRPr lang="en-US" dirty="0"/>
          </a:p>
        </p:txBody>
      </p:sp>
    </p:spTree>
    <p:extLst>
      <p:ext uri="{BB962C8B-B14F-4D97-AF65-F5344CB8AC3E}">
        <p14:creationId xmlns:p14="http://schemas.microsoft.com/office/powerpoint/2010/main" val="347526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225E2B6-5A64-47DF-9BF5-924441FF9890}"/>
              </a:ext>
            </a:extLst>
          </p:cNvPr>
          <p:cNvSpPr>
            <a:spLocks noGrp="1"/>
          </p:cNvSpPr>
          <p:nvPr>
            <p:ph type="body" sz="quarter" idx="10"/>
          </p:nvPr>
        </p:nvSpPr>
        <p:spPr/>
        <p:txBody>
          <a:bodyPr/>
          <a:lstStyle/>
          <a:p>
            <a:endParaRPr lang="fr-FR"/>
          </a:p>
        </p:txBody>
      </p:sp>
      <p:sp>
        <p:nvSpPr>
          <p:cNvPr id="3" name="Espace réservé du texte 2">
            <a:extLst>
              <a:ext uri="{FF2B5EF4-FFF2-40B4-BE49-F238E27FC236}">
                <a16:creationId xmlns:a16="http://schemas.microsoft.com/office/drawing/2014/main" id="{7F8BF3F8-1E62-4F42-8B4E-B5A447E02E99}"/>
              </a:ext>
            </a:extLst>
          </p:cNvPr>
          <p:cNvSpPr>
            <a:spLocks noGrp="1"/>
          </p:cNvSpPr>
          <p:nvPr>
            <p:ph type="body" sz="quarter" idx="11"/>
          </p:nvPr>
        </p:nvSpPr>
        <p:spPr/>
        <p:txBody>
          <a:bodyPr/>
          <a:lstStyle/>
          <a:p>
            <a:endParaRPr lang="fr-FR"/>
          </a:p>
        </p:txBody>
      </p:sp>
      <p:sp>
        <p:nvSpPr>
          <p:cNvPr id="4" name="Espace réservé du texte 3">
            <a:extLst>
              <a:ext uri="{FF2B5EF4-FFF2-40B4-BE49-F238E27FC236}">
                <a16:creationId xmlns:a16="http://schemas.microsoft.com/office/drawing/2014/main" id="{D0F16272-3EF7-4ABC-BC7E-4CA1278BA275}"/>
              </a:ext>
            </a:extLst>
          </p:cNvPr>
          <p:cNvSpPr>
            <a:spLocks noGrp="1"/>
          </p:cNvSpPr>
          <p:nvPr>
            <p:ph type="body" sz="quarter" idx="12"/>
          </p:nvPr>
        </p:nvSpPr>
        <p:spPr/>
        <p:txBody>
          <a:bodyPr/>
          <a:lstStyle/>
          <a:p>
            <a:endParaRPr lang="fr-FR"/>
          </a:p>
        </p:txBody>
      </p:sp>
      <p:sp>
        <p:nvSpPr>
          <p:cNvPr id="5" name="Espace réservé du texte 4">
            <a:extLst>
              <a:ext uri="{FF2B5EF4-FFF2-40B4-BE49-F238E27FC236}">
                <a16:creationId xmlns:a16="http://schemas.microsoft.com/office/drawing/2014/main" id="{C109C34F-2996-45DD-8052-0E6D0904F940}"/>
              </a:ext>
            </a:extLst>
          </p:cNvPr>
          <p:cNvSpPr>
            <a:spLocks noGrp="1"/>
          </p:cNvSpPr>
          <p:nvPr>
            <p:ph type="body" sz="quarter" idx="13"/>
          </p:nvPr>
        </p:nvSpPr>
        <p:spPr/>
        <p:txBody>
          <a:bodyPr/>
          <a:lstStyle/>
          <a:p>
            <a:endParaRPr lang="fr-FR"/>
          </a:p>
        </p:txBody>
      </p:sp>
      <p:sp>
        <p:nvSpPr>
          <p:cNvPr id="6" name="Espace réservé du texte 5">
            <a:extLst>
              <a:ext uri="{FF2B5EF4-FFF2-40B4-BE49-F238E27FC236}">
                <a16:creationId xmlns:a16="http://schemas.microsoft.com/office/drawing/2014/main" id="{F0A82725-CEB5-4BB6-AEC7-1AB5142F3828}"/>
              </a:ext>
            </a:extLst>
          </p:cNvPr>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1837394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EE8DC0C-ACE9-444A-A082-081C09E669EA}"/>
              </a:ext>
            </a:extLst>
          </p:cNvPr>
          <p:cNvSpPr>
            <a:spLocks noGrp="1"/>
          </p:cNvSpPr>
          <p:nvPr>
            <p:ph type="sldNum" sz="quarter" idx="10"/>
          </p:nvPr>
        </p:nvSpPr>
        <p:spPr>
          <a:xfrm>
            <a:off x="10990264" y="6125288"/>
            <a:ext cx="677705" cy="672474"/>
          </a:xfrm>
        </p:spPr>
        <p:txBody>
          <a:bodyPr/>
          <a:lstStyle/>
          <a:p>
            <a:fld id="{8A7A6979-0714-4377-B894-6BE4C2D6E202}" type="slidenum">
              <a:rPr lang="en-US" smtClean="0"/>
              <a:pPr/>
              <a:t>20</a:t>
            </a:fld>
            <a:endParaRPr lang="en-US" dirty="0"/>
          </a:p>
        </p:txBody>
      </p:sp>
      <p:sp>
        <p:nvSpPr>
          <p:cNvPr id="3" name="Espace réservé du texte 2">
            <a:extLst>
              <a:ext uri="{FF2B5EF4-FFF2-40B4-BE49-F238E27FC236}">
                <a16:creationId xmlns:a16="http://schemas.microsoft.com/office/drawing/2014/main" id="{9F39563D-F098-5F48-A0E3-59A6441A08C5}"/>
              </a:ext>
            </a:extLst>
          </p:cNvPr>
          <p:cNvSpPr>
            <a:spLocks noGrp="1"/>
          </p:cNvSpPr>
          <p:nvPr>
            <p:ph type="body" sz="quarter" idx="11"/>
          </p:nvPr>
        </p:nvSpPr>
        <p:spPr>
          <a:xfrm>
            <a:off x="364008" y="1099752"/>
            <a:ext cx="5657850" cy="4864100"/>
          </a:xfrm>
        </p:spPr>
        <p:txBody>
          <a:bodyPr/>
          <a:lstStyle/>
          <a:p>
            <a:r>
              <a:rPr lang="fr-FR" sz="1600" dirty="0"/>
              <a:t>Article 5 : Budget</a:t>
            </a:r>
          </a:p>
          <a:p>
            <a:r>
              <a:rPr lang="fr-FR" sz="1400" dirty="0">
                <a:latin typeface="Baskerville" panose="02020502070401020303" pitchFamily="18" charset="0"/>
              </a:rPr>
              <a:t>Le prix de l'étude réalisée par XProjets dans le cadre de la présente Convention d’Etude est fixé d’un commun accord à </a:t>
            </a:r>
            <a:r>
              <a:rPr lang="fr-FR" sz="1400" b="1" dirty="0">
                <a:solidFill>
                  <a:schemeClr val="accent6"/>
                </a:solidFill>
                <a:highlight>
                  <a:srgbClr val="FFFF00"/>
                </a:highlight>
                <a:latin typeface="Baskerville" panose="02020502070401020303" pitchFamily="18" charset="0"/>
              </a:rPr>
              <a:t>[écrire le montant HT en chiffre et en lettre]</a:t>
            </a:r>
            <a:r>
              <a:rPr lang="fr-FR" sz="1400" dirty="0">
                <a:highlight>
                  <a:srgbClr val="FFFF00"/>
                </a:highlight>
                <a:latin typeface="Baskerville" panose="02020502070401020303" pitchFamily="18" charset="0"/>
              </a:rPr>
              <a:t> </a:t>
            </a:r>
            <a:r>
              <a:rPr lang="fr-FR" sz="1400" dirty="0">
                <a:latin typeface="Baskerville" panose="02020502070401020303" pitchFamily="18" charset="0"/>
              </a:rPr>
              <a:t>conformément au budget  de la présente Convention d’Etude. </a:t>
            </a:r>
          </a:p>
          <a:p>
            <a:r>
              <a:rPr lang="fr-FR" sz="1400" dirty="0">
                <a:latin typeface="Baskerville" panose="02020502070401020303" pitchFamily="18" charset="0"/>
              </a:rPr>
              <a:t>Les autres frais engagés pour la réalisation de cette étude ainsi que les frais de téléphone et de déplacements sont à la charge du client. Ces autres frais seront refacturés au réel sur présentation des justificatifs. </a:t>
            </a:r>
          </a:p>
          <a:p>
            <a:r>
              <a:rPr lang="fr-FR" sz="1400" b="1" dirty="0">
                <a:solidFill>
                  <a:schemeClr val="accent6"/>
                </a:solidFill>
                <a:highlight>
                  <a:srgbClr val="FFFF00"/>
                </a:highlight>
                <a:latin typeface="Baskerville" panose="02020502070401020303" pitchFamily="18" charset="0"/>
              </a:rPr>
              <a:t>En particulier, les frais d’implémentation de l’application dans les différents Stores sont à la charge du client. [à enlever si ce n’est pas nécessaire]</a:t>
            </a:r>
          </a:p>
          <a:p>
            <a:pPr marL="228600" indent="-228600" algn="just">
              <a:spcBef>
                <a:spcPts val="3000"/>
              </a:spcBef>
              <a:spcAft>
                <a:spcPts val="1200"/>
              </a:spcAft>
            </a:pPr>
            <a:r>
              <a:rPr lang="fr-FR" sz="1600" dirty="0">
                <a:solidFill>
                  <a:srgbClr val="262626"/>
                </a:solidFill>
                <a:ea typeface="Times New Roman" panose="02020603050405020304" pitchFamily="18" charset="0"/>
              </a:rPr>
              <a:t>Article 6 : Conditions de paiement</a:t>
            </a:r>
          </a:p>
          <a:p>
            <a:pPr algn="just">
              <a:lnSpc>
                <a:spcPct val="110000"/>
              </a:lnSpc>
            </a:pPr>
            <a:r>
              <a:rPr lang="fr-FR" sz="1400" dirty="0">
                <a:latin typeface="Baskerville" panose="02020502070401020303" pitchFamily="18" charset="0"/>
                <a:cs typeface="Times New Roman" panose="02020603050405020304" pitchFamily="18" charset="0"/>
              </a:rPr>
              <a:t>Chaque facture sera adressée en trois exemplaires dont un original à l’adresse suivante :</a:t>
            </a:r>
          </a:p>
          <a:p>
            <a:pPr algn="ctr">
              <a:lnSpc>
                <a:spcPct val="60000"/>
              </a:lnSpc>
              <a:spcBef>
                <a:spcPts val="0"/>
              </a:spcBef>
              <a:spcAft>
                <a:spcPts val="800"/>
              </a:spcAft>
            </a:pPr>
            <a:r>
              <a:rPr lang="fr-FR" sz="1400" b="1" dirty="0">
                <a:solidFill>
                  <a:schemeClr val="accent6"/>
                </a:solidFill>
                <a:highlight>
                  <a:srgbClr val="FFFF00"/>
                </a:highlight>
                <a:latin typeface="Baskerville" panose="02020502070401020303" pitchFamily="18" charset="0"/>
              </a:rPr>
              <a:t>{</a:t>
            </a:r>
            <a:r>
              <a:rPr lang="fr-FR" sz="1400" b="1" dirty="0" err="1">
                <a:solidFill>
                  <a:schemeClr val="accent6"/>
                </a:solidFill>
                <a:highlight>
                  <a:srgbClr val="FFFF00"/>
                </a:highlight>
                <a:latin typeface="Baskerville" panose="02020502070401020303" pitchFamily="18" charset="0"/>
              </a:rPr>
              <a:t>Client_societe</a:t>
            </a:r>
            <a:endParaRPr lang="fr-FR" sz="1400" b="1" dirty="0">
              <a:solidFill>
                <a:schemeClr val="accent6"/>
              </a:solidFill>
              <a:highlight>
                <a:srgbClr val="FFFF00"/>
              </a:highlight>
              <a:latin typeface="Baskerville" panose="02020502070401020303" pitchFamily="18" charset="0"/>
            </a:endParaRPr>
          </a:p>
          <a:p>
            <a:pPr algn="ctr">
              <a:spcBef>
                <a:spcPts val="600"/>
              </a:spcBef>
              <a:spcAft>
                <a:spcPts val="200"/>
              </a:spcAft>
            </a:pPr>
            <a:r>
              <a:rPr lang="fr-FR" sz="1400" b="1" dirty="0">
                <a:solidFill>
                  <a:schemeClr val="accent6"/>
                </a:solidFill>
                <a:highlight>
                  <a:srgbClr val="FFFF00"/>
                </a:highlight>
                <a:latin typeface="Baskerville" panose="02020502070401020303" pitchFamily="18" charset="0"/>
              </a:rPr>
              <a:t>{</a:t>
            </a:r>
            <a:r>
              <a:rPr lang="fr-FR" sz="1400" b="1" dirty="0" err="1">
                <a:solidFill>
                  <a:schemeClr val="accent6"/>
                </a:solidFill>
                <a:highlight>
                  <a:srgbClr val="FFFF00"/>
                </a:highlight>
                <a:latin typeface="Baskerville" panose="02020502070401020303" pitchFamily="18" charset="0"/>
              </a:rPr>
              <a:t>Client_adresse</a:t>
            </a:r>
            <a:r>
              <a:rPr lang="fr-FR" sz="1400" b="1" dirty="0">
                <a:solidFill>
                  <a:schemeClr val="accent6"/>
                </a:solidFill>
                <a:highlight>
                  <a:srgbClr val="FFFF00"/>
                </a:highlight>
                <a:latin typeface="Baskerville" panose="02020502070401020303" pitchFamily="18" charset="0"/>
              </a:rPr>
              <a:t>},</a:t>
            </a:r>
          </a:p>
          <a:p>
            <a:pPr algn="ctr">
              <a:spcBef>
                <a:spcPts val="600"/>
              </a:spcBef>
              <a:spcAft>
                <a:spcPts val="200"/>
              </a:spcAft>
            </a:pPr>
            <a:r>
              <a:rPr lang="fr-FR" sz="1400" b="1" dirty="0">
                <a:solidFill>
                  <a:schemeClr val="accent6"/>
                </a:solidFill>
                <a:highlight>
                  <a:srgbClr val="FFFF00"/>
                </a:highlight>
                <a:latin typeface="Baskerville" panose="02020502070401020303" pitchFamily="18" charset="0"/>
              </a:rPr>
              <a:t>{</a:t>
            </a:r>
            <a:r>
              <a:rPr lang="fr-FR" sz="1400" b="1" dirty="0" err="1">
                <a:solidFill>
                  <a:schemeClr val="accent6"/>
                </a:solidFill>
                <a:highlight>
                  <a:srgbClr val="FFFF00"/>
                </a:highlight>
                <a:latin typeface="Baskerville" panose="02020502070401020303" pitchFamily="18" charset="0"/>
              </a:rPr>
              <a:t>Client_code_postal</a:t>
            </a:r>
            <a:r>
              <a:rPr lang="fr-FR" sz="1400" b="1" dirty="0">
                <a:solidFill>
                  <a:schemeClr val="accent6"/>
                </a:solidFill>
                <a:highlight>
                  <a:srgbClr val="FFFF00"/>
                </a:highlight>
                <a:latin typeface="Baskerville" panose="02020502070401020303" pitchFamily="18" charset="0"/>
              </a:rPr>
              <a:t>} {</a:t>
            </a:r>
            <a:r>
              <a:rPr lang="fr-FR" sz="1400" b="1" dirty="0" err="1">
                <a:solidFill>
                  <a:schemeClr val="accent6"/>
                </a:solidFill>
                <a:highlight>
                  <a:srgbClr val="FFFF00"/>
                </a:highlight>
                <a:latin typeface="Baskerville" panose="02020502070401020303" pitchFamily="18" charset="0"/>
              </a:rPr>
              <a:t>Client_ville</a:t>
            </a:r>
            <a:r>
              <a:rPr lang="fr-FR" sz="1400" b="1" dirty="0">
                <a:solidFill>
                  <a:schemeClr val="accent6"/>
                </a:solidFill>
                <a:highlight>
                  <a:srgbClr val="FFFF00"/>
                </a:highlight>
                <a:latin typeface="Baskerville" panose="02020502070401020303" pitchFamily="18" charset="0"/>
              </a:rPr>
              <a:t>}, </a:t>
            </a:r>
          </a:p>
          <a:p>
            <a:pPr algn="ctr">
              <a:spcBef>
                <a:spcPts val="600"/>
              </a:spcBef>
              <a:spcAft>
                <a:spcPts val="200"/>
              </a:spcAft>
            </a:pPr>
            <a:r>
              <a:rPr lang="fr-FR" sz="1400" b="1" dirty="0">
                <a:solidFill>
                  <a:schemeClr val="accent6"/>
                </a:solidFill>
                <a:highlight>
                  <a:srgbClr val="FFFF00"/>
                </a:highlight>
                <a:latin typeface="Baskerville" panose="02020502070401020303" pitchFamily="18" charset="0"/>
              </a:rPr>
              <a:t>{</a:t>
            </a:r>
            <a:r>
              <a:rPr lang="fr-FR" sz="1400" b="1" dirty="0" err="1">
                <a:solidFill>
                  <a:schemeClr val="accent6"/>
                </a:solidFill>
                <a:highlight>
                  <a:srgbClr val="FFFF00"/>
                </a:highlight>
                <a:latin typeface="Baskerville" panose="02020502070401020303" pitchFamily="18" charset="0"/>
              </a:rPr>
              <a:t>Client_pays</a:t>
            </a:r>
            <a:r>
              <a:rPr lang="fr-FR" sz="1400" b="1" dirty="0">
                <a:solidFill>
                  <a:schemeClr val="accent6"/>
                </a:solidFill>
                <a:highlight>
                  <a:srgbClr val="FFFF00"/>
                </a:highlight>
                <a:latin typeface="Baskerville" panose="02020502070401020303" pitchFamily="18" charset="0"/>
              </a:rPr>
              <a:t>}</a:t>
            </a:r>
          </a:p>
          <a:p>
            <a:endParaRPr lang="fr-FR" dirty="0"/>
          </a:p>
        </p:txBody>
      </p:sp>
      <p:sp>
        <p:nvSpPr>
          <p:cNvPr id="4" name="Espace réservé du texte 3">
            <a:extLst>
              <a:ext uri="{FF2B5EF4-FFF2-40B4-BE49-F238E27FC236}">
                <a16:creationId xmlns:a16="http://schemas.microsoft.com/office/drawing/2014/main" id="{A1A88BCD-1622-8C40-AFC1-7B9E31C12BC4}"/>
              </a:ext>
            </a:extLst>
          </p:cNvPr>
          <p:cNvSpPr>
            <a:spLocks noGrp="1"/>
          </p:cNvSpPr>
          <p:nvPr>
            <p:ph type="body" sz="quarter" idx="13"/>
          </p:nvPr>
        </p:nvSpPr>
        <p:spPr>
          <a:xfrm>
            <a:off x="6096000" y="914400"/>
            <a:ext cx="5657850" cy="4864100"/>
          </a:xfrm>
        </p:spPr>
        <p:txBody>
          <a:bodyPr/>
          <a:lstStyle/>
          <a:p>
            <a:pPr algn="just">
              <a:lnSpc>
                <a:spcPct val="110000"/>
              </a:lnSpc>
              <a:spcAft>
                <a:spcPts val="0"/>
              </a:spcAft>
            </a:pPr>
            <a:r>
              <a:rPr lang="fr-FR" sz="1400" dirty="0">
                <a:latin typeface="Baskerville" panose="02020502070401020303" pitchFamily="18" charset="0"/>
                <a:cs typeface="Times New Roman" panose="02020603050405020304" pitchFamily="18" charset="0"/>
              </a:rPr>
              <a:t>Chacune rappellera obligatoirement la référence de la commande associée à la présente Convention.</a:t>
            </a:r>
          </a:p>
          <a:p>
            <a:pPr algn="just">
              <a:lnSpc>
                <a:spcPct val="110000"/>
              </a:lnSpc>
              <a:spcAft>
                <a:spcPts val="0"/>
              </a:spcAft>
            </a:pPr>
            <a:r>
              <a:rPr lang="fr-FR" sz="1400" dirty="0">
                <a:latin typeface="Baskerville" panose="02020502070401020303" pitchFamily="18" charset="0"/>
                <a:cs typeface="Times New Roman" panose="02020603050405020304" pitchFamily="18" charset="0"/>
              </a:rPr>
              <a:t>Le Client s’engage à avoir réglé à XProjets les différents versements au plus tard trente (30) jours après l'émission de la facture qui leur est associée.</a:t>
            </a:r>
          </a:p>
          <a:p>
            <a:pPr algn="just">
              <a:lnSpc>
                <a:spcPct val="110000"/>
              </a:lnSpc>
              <a:spcAft>
                <a:spcPts val="800"/>
              </a:spcAft>
            </a:pPr>
            <a:r>
              <a:rPr lang="fr-FR" sz="1400" dirty="0">
                <a:latin typeface="Baskerville" panose="02020502070401020303" pitchFamily="18" charset="0"/>
                <a:cs typeface="Times New Roman" panose="02020603050405020304" pitchFamily="18" charset="0"/>
              </a:rPr>
              <a:t>En cas de retard de paiement, conformément à la loi 2008-776 du 4 août 2008, il sera appliqué des pénalités au taux de 3 fois le taux d'intérêt légal en vigueur et en application des articles L441-3 et L441-6 du code de commerce, il sera appliqué une indemnité de recouvrement de 40 €. Le délai de retard pouvant en outre être ajouté au délai de réalisation tel que défini dans l'article 4. En cas de non-paiement, XProjets se réserve le droit de faire appel au tribunal compétent tel que défini dans l’article 13.</a:t>
            </a:r>
          </a:p>
          <a:p>
            <a:pPr algn="just">
              <a:lnSpc>
                <a:spcPct val="110000"/>
              </a:lnSpc>
              <a:spcAft>
                <a:spcPts val="800"/>
              </a:spcAft>
            </a:pPr>
            <a:r>
              <a:rPr lang="fr-FR" sz="1400" dirty="0">
                <a:latin typeface="Baskerville" panose="02020502070401020303" pitchFamily="18" charset="0"/>
                <a:cs typeface="Times New Roman" panose="02020603050405020304" pitchFamily="18" charset="0"/>
              </a:rPr>
              <a:t>Dans l'hypothèse où la mission confiée par le Client cesserait à la seule initiative de XProjets, XProjets s'engage à rembourser au Client l'intégralité de l'acompte versé.</a:t>
            </a:r>
          </a:p>
          <a:p>
            <a:pPr algn="just">
              <a:lnSpc>
                <a:spcPct val="110000"/>
              </a:lnSpc>
              <a:spcAft>
                <a:spcPts val="800"/>
              </a:spcAft>
            </a:pPr>
            <a:r>
              <a:rPr lang="fr-FR" sz="1400" dirty="0">
                <a:latin typeface="Baskerville" panose="02020502070401020303" pitchFamily="18" charset="0"/>
                <a:cs typeface="Times New Roman" panose="02020603050405020304" pitchFamily="18" charset="0"/>
              </a:rPr>
              <a:t>Dans l'hypothèse où la mission cesserait de la seule initiative du Client, le montant dû par le Client sera calculé au prorata du travail effectué. Dans le cas où le montant des JEH effectuées serait inférieur à celui de l'acompte versé, XProjets s'engage à reverser la différence au Client. Dans le cas contraire, le Client devra verser à XProjets la différence entre l'acompte versé et le montant des JEH effectuées.</a:t>
            </a:r>
            <a:endParaRPr lang="fr-FR" dirty="0"/>
          </a:p>
        </p:txBody>
      </p:sp>
    </p:spTree>
    <p:extLst>
      <p:ext uri="{BB962C8B-B14F-4D97-AF65-F5344CB8AC3E}">
        <p14:creationId xmlns:p14="http://schemas.microsoft.com/office/powerpoint/2010/main" val="2320203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DF4C7F6-CC46-E74F-BC05-E189B74FE13F}"/>
              </a:ext>
            </a:extLst>
          </p:cNvPr>
          <p:cNvSpPr>
            <a:spLocks noGrp="1"/>
          </p:cNvSpPr>
          <p:nvPr>
            <p:ph type="sldNum" sz="quarter" idx="4294967295"/>
          </p:nvPr>
        </p:nvSpPr>
        <p:spPr>
          <a:xfrm>
            <a:off x="10977907" y="6051146"/>
            <a:ext cx="677705" cy="672474"/>
          </a:xfrm>
          <a:prstGeom prst="ellipse">
            <a:avLst/>
          </a:prstGeom>
        </p:spPr>
        <p:txBody>
          <a:bodyPr/>
          <a:lstStyle/>
          <a:p>
            <a:fld id="{8A7A6979-0714-4377-B894-6BE4C2D6E202}" type="slidenum">
              <a:rPr lang="en-US" smtClean="0"/>
              <a:pPr/>
              <a:t>21</a:t>
            </a:fld>
            <a:endParaRPr lang="en-US" dirty="0"/>
          </a:p>
        </p:txBody>
      </p:sp>
    </p:spTree>
    <p:extLst>
      <p:ext uri="{BB962C8B-B14F-4D97-AF65-F5344CB8AC3E}">
        <p14:creationId xmlns:p14="http://schemas.microsoft.com/office/powerpoint/2010/main" val="1762992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C4A9036-B146-7247-8CF0-FC376862154A}"/>
              </a:ext>
            </a:extLst>
          </p:cNvPr>
          <p:cNvSpPr>
            <a:spLocks noGrp="1"/>
          </p:cNvSpPr>
          <p:nvPr>
            <p:ph type="sldNum" sz="quarter" idx="4294967295"/>
          </p:nvPr>
        </p:nvSpPr>
        <p:spPr>
          <a:xfrm>
            <a:off x="10977907" y="6051146"/>
            <a:ext cx="677705" cy="672474"/>
          </a:xfrm>
          <a:prstGeom prst="ellipse">
            <a:avLst/>
          </a:prstGeom>
        </p:spPr>
        <p:txBody>
          <a:bodyPr/>
          <a:lstStyle/>
          <a:p>
            <a:fld id="{8A7A6979-0714-4377-B894-6BE4C2D6E202}" type="slidenum">
              <a:rPr lang="en-US" smtClean="0"/>
              <a:pPr/>
              <a:t>22</a:t>
            </a:fld>
            <a:endParaRPr lang="en-US" dirty="0"/>
          </a:p>
        </p:txBody>
      </p:sp>
    </p:spTree>
    <p:extLst>
      <p:ext uri="{BB962C8B-B14F-4D97-AF65-F5344CB8AC3E}">
        <p14:creationId xmlns:p14="http://schemas.microsoft.com/office/powerpoint/2010/main" val="1334444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AA4A6D6-4076-BD44-AF6A-EB4C57E8175B}"/>
              </a:ext>
            </a:extLst>
          </p:cNvPr>
          <p:cNvSpPr>
            <a:spLocks noGrp="1"/>
          </p:cNvSpPr>
          <p:nvPr>
            <p:ph type="sldNum" sz="quarter" idx="4294967295"/>
          </p:nvPr>
        </p:nvSpPr>
        <p:spPr>
          <a:xfrm>
            <a:off x="10977907" y="6162359"/>
            <a:ext cx="677705" cy="672474"/>
          </a:xfrm>
          <a:prstGeom prst="ellipse">
            <a:avLst/>
          </a:prstGeom>
        </p:spPr>
        <p:txBody>
          <a:bodyPr/>
          <a:lstStyle/>
          <a:p>
            <a:fld id="{8A7A6979-0714-4377-B894-6BE4C2D6E202}" type="slidenum">
              <a:rPr lang="en-US" smtClean="0"/>
              <a:pPr/>
              <a:t>23</a:t>
            </a:fld>
            <a:endParaRPr lang="en-US" dirty="0"/>
          </a:p>
        </p:txBody>
      </p:sp>
      <p:sp>
        <p:nvSpPr>
          <p:cNvPr id="3" name="Espace réservé du texte 2">
            <a:extLst>
              <a:ext uri="{FF2B5EF4-FFF2-40B4-BE49-F238E27FC236}">
                <a16:creationId xmlns:a16="http://schemas.microsoft.com/office/drawing/2014/main" id="{3F3DF399-26C2-2147-B7FF-A97788555D83}"/>
              </a:ext>
            </a:extLst>
          </p:cNvPr>
          <p:cNvSpPr>
            <a:spLocks noGrp="1"/>
          </p:cNvSpPr>
          <p:nvPr>
            <p:ph type="body" sz="quarter" idx="11"/>
          </p:nvPr>
        </p:nvSpPr>
        <p:spPr/>
        <p:txBody>
          <a:bodyPr/>
          <a:lstStyle/>
          <a:p>
            <a:endParaRPr lang="fr-FR" dirty="0"/>
          </a:p>
        </p:txBody>
      </p:sp>
      <p:sp>
        <p:nvSpPr>
          <p:cNvPr id="4" name="Espace réservé du texte 3">
            <a:extLst>
              <a:ext uri="{FF2B5EF4-FFF2-40B4-BE49-F238E27FC236}">
                <a16:creationId xmlns:a16="http://schemas.microsoft.com/office/drawing/2014/main" id="{06824CEC-4AA7-8F4B-99DA-CED87A974B0F}"/>
              </a:ext>
            </a:extLst>
          </p:cNvPr>
          <p:cNvSpPr>
            <a:spLocks noGrp="1"/>
          </p:cNvSpPr>
          <p:nvPr>
            <p:ph type="body" sz="quarter" idx="12"/>
          </p:nvPr>
        </p:nvSpPr>
        <p:spPr/>
        <p:txBody>
          <a:bodyPr/>
          <a:lstStyle/>
          <a:p>
            <a:endParaRPr lang="fr-FR"/>
          </a:p>
        </p:txBody>
      </p:sp>
    </p:spTree>
    <p:extLst>
      <p:ext uri="{BB962C8B-B14F-4D97-AF65-F5344CB8AC3E}">
        <p14:creationId xmlns:p14="http://schemas.microsoft.com/office/powerpoint/2010/main" val="614565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07EF3E3-DC1D-934B-A426-EE0E7E8B3346}"/>
              </a:ext>
            </a:extLst>
          </p:cNvPr>
          <p:cNvSpPr>
            <a:spLocks noGrp="1"/>
          </p:cNvSpPr>
          <p:nvPr>
            <p:ph type="sldNum" sz="quarter" idx="4294967295"/>
          </p:nvPr>
        </p:nvSpPr>
        <p:spPr>
          <a:xfrm>
            <a:off x="10977907" y="6051146"/>
            <a:ext cx="677705" cy="672474"/>
          </a:xfrm>
          <a:prstGeom prst="ellipse">
            <a:avLst/>
          </a:prstGeom>
        </p:spPr>
        <p:txBody>
          <a:bodyPr/>
          <a:lstStyle/>
          <a:p>
            <a:fld id="{8A7A6979-0714-4377-B894-6BE4C2D6E202}" type="slidenum">
              <a:rPr lang="en-US" smtClean="0"/>
              <a:pPr/>
              <a:t>24</a:t>
            </a:fld>
            <a:endParaRPr lang="en-US" dirty="0"/>
          </a:p>
        </p:txBody>
      </p:sp>
    </p:spTree>
    <p:extLst>
      <p:ext uri="{BB962C8B-B14F-4D97-AF65-F5344CB8AC3E}">
        <p14:creationId xmlns:p14="http://schemas.microsoft.com/office/powerpoint/2010/main" val="2953481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012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237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641D66E-1FCC-4980-82B3-68F24BEC2E32}"/>
              </a:ext>
            </a:extLst>
          </p:cNvPr>
          <p:cNvSpPr>
            <a:spLocks noGrp="1"/>
          </p:cNvSpPr>
          <p:nvPr>
            <p:ph type="body" sz="quarter" idx="11"/>
          </p:nvPr>
        </p:nvSpPr>
        <p:spPr/>
        <p:txBody>
          <a:bodyPr/>
          <a:lstStyle/>
          <a:p>
            <a:endParaRPr lang="fr-FR"/>
          </a:p>
        </p:txBody>
      </p:sp>
      <p:sp>
        <p:nvSpPr>
          <p:cNvPr id="3" name="Espace réservé du texte 2">
            <a:extLst>
              <a:ext uri="{FF2B5EF4-FFF2-40B4-BE49-F238E27FC236}">
                <a16:creationId xmlns:a16="http://schemas.microsoft.com/office/drawing/2014/main" id="{C3EF7A0A-86EB-4F6F-9C71-7BEA3A86365A}"/>
              </a:ext>
            </a:extLst>
          </p:cNvPr>
          <p:cNvSpPr>
            <a:spLocks noGrp="1"/>
          </p:cNvSpPr>
          <p:nvPr>
            <p:ph type="body" sz="quarter" idx="12"/>
          </p:nvPr>
        </p:nvSpPr>
        <p:spPr/>
        <p:txBody>
          <a:bodyPr/>
          <a:lstStyle/>
          <a:p>
            <a:endParaRPr lang="fr-FR"/>
          </a:p>
        </p:txBody>
      </p:sp>
      <p:sp>
        <p:nvSpPr>
          <p:cNvPr id="4" name="Espace réservé du texte 3">
            <a:extLst>
              <a:ext uri="{FF2B5EF4-FFF2-40B4-BE49-F238E27FC236}">
                <a16:creationId xmlns:a16="http://schemas.microsoft.com/office/drawing/2014/main" id="{CCCF27B4-0277-4CB1-96C2-2F02F82E34F6}"/>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421551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69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necteur droit 13">
            <a:extLst>
              <a:ext uri="{FF2B5EF4-FFF2-40B4-BE49-F238E27FC236}">
                <a16:creationId xmlns:a16="http://schemas.microsoft.com/office/drawing/2014/main" id="{8865D7C7-F829-4E0C-978C-D6B249124CDD}"/>
              </a:ext>
            </a:extLst>
          </p:cNvPr>
          <p:cNvCxnSpPr>
            <a:cxnSpLocks/>
          </p:cNvCxnSpPr>
          <p:nvPr/>
        </p:nvCxnSpPr>
        <p:spPr>
          <a:xfrm flipH="1">
            <a:off x="3308808" y="2137837"/>
            <a:ext cx="0" cy="2613272"/>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6EF3243D-04B6-4D1F-B061-B8C3820E5351}"/>
              </a:ext>
            </a:extLst>
          </p:cNvPr>
          <p:cNvCxnSpPr>
            <a:cxnSpLocks/>
          </p:cNvCxnSpPr>
          <p:nvPr/>
        </p:nvCxnSpPr>
        <p:spPr>
          <a:xfrm>
            <a:off x="7852527" y="5001942"/>
            <a:ext cx="66601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CAA94BE0-706C-4D64-A6F7-37705B288073}"/>
              </a:ext>
            </a:extLst>
          </p:cNvPr>
          <p:cNvCxnSpPr>
            <a:cxnSpLocks/>
          </p:cNvCxnSpPr>
          <p:nvPr/>
        </p:nvCxnSpPr>
        <p:spPr>
          <a:xfrm>
            <a:off x="7852528" y="4751109"/>
            <a:ext cx="1" cy="546643"/>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7F0834DD-957B-47F9-8C7C-87F79849DF83}"/>
              </a:ext>
            </a:extLst>
          </p:cNvPr>
          <p:cNvCxnSpPr>
            <a:cxnSpLocks/>
          </p:cNvCxnSpPr>
          <p:nvPr/>
        </p:nvCxnSpPr>
        <p:spPr>
          <a:xfrm>
            <a:off x="7852529" y="2854713"/>
            <a:ext cx="66601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B07E34B8-A9AD-4943-8562-A0A7F00E61CD}"/>
              </a:ext>
            </a:extLst>
          </p:cNvPr>
          <p:cNvCxnSpPr>
            <a:cxnSpLocks/>
          </p:cNvCxnSpPr>
          <p:nvPr/>
        </p:nvCxnSpPr>
        <p:spPr>
          <a:xfrm rot="5400000">
            <a:off x="7519523" y="2854713"/>
            <a:ext cx="66601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 name="Espace réservé du texte 1">
            <a:extLst>
              <a:ext uri="{FF2B5EF4-FFF2-40B4-BE49-F238E27FC236}">
                <a16:creationId xmlns:a16="http://schemas.microsoft.com/office/drawing/2014/main" id="{9677E21B-83E0-4587-8B3B-751E0CC4E986}"/>
              </a:ext>
            </a:extLst>
          </p:cNvPr>
          <p:cNvSpPr>
            <a:spLocks noGrp="1"/>
          </p:cNvSpPr>
          <p:nvPr>
            <p:ph type="body" sz="quarter" idx="17"/>
          </p:nvPr>
        </p:nvSpPr>
        <p:spPr>
          <a:xfrm>
            <a:off x="8518541" y="2574120"/>
            <a:ext cx="2011732" cy="588785"/>
          </a:xfrm>
        </p:spPr>
        <p:txBody>
          <a:bodyPr/>
          <a:lstStyle/>
          <a:p>
            <a:endParaRPr lang="fr-FR" dirty="0"/>
          </a:p>
        </p:txBody>
      </p:sp>
      <p:sp>
        <p:nvSpPr>
          <p:cNvPr id="3" name="Espace réservé du texte 2">
            <a:extLst>
              <a:ext uri="{FF2B5EF4-FFF2-40B4-BE49-F238E27FC236}">
                <a16:creationId xmlns:a16="http://schemas.microsoft.com/office/drawing/2014/main" id="{F4AA71C1-C38E-454B-BB55-2C95291E7269}"/>
              </a:ext>
            </a:extLst>
          </p:cNvPr>
          <p:cNvSpPr>
            <a:spLocks noGrp="1"/>
          </p:cNvSpPr>
          <p:nvPr>
            <p:ph type="body" sz="quarter" idx="18"/>
          </p:nvPr>
        </p:nvSpPr>
        <p:spPr/>
        <p:txBody>
          <a:bodyPr/>
          <a:lstStyle/>
          <a:p>
            <a:endParaRPr lang="fr-FR" dirty="0"/>
          </a:p>
        </p:txBody>
      </p:sp>
      <p:sp>
        <p:nvSpPr>
          <p:cNvPr id="4" name="Espace réservé du texte 3">
            <a:extLst>
              <a:ext uri="{FF2B5EF4-FFF2-40B4-BE49-F238E27FC236}">
                <a16:creationId xmlns:a16="http://schemas.microsoft.com/office/drawing/2014/main" id="{0DA45DE8-0110-4A81-8C40-2ACE997B44FD}"/>
              </a:ext>
            </a:extLst>
          </p:cNvPr>
          <p:cNvSpPr>
            <a:spLocks noGrp="1"/>
          </p:cNvSpPr>
          <p:nvPr>
            <p:ph type="body" sz="quarter" idx="19"/>
          </p:nvPr>
        </p:nvSpPr>
        <p:spPr/>
        <p:txBody>
          <a:bodyPr/>
          <a:lstStyle/>
          <a:p>
            <a:endParaRPr lang="fr-FR" dirty="0"/>
          </a:p>
        </p:txBody>
      </p:sp>
      <p:sp>
        <p:nvSpPr>
          <p:cNvPr id="5" name="Espace réservé du texte 4">
            <a:extLst>
              <a:ext uri="{FF2B5EF4-FFF2-40B4-BE49-F238E27FC236}">
                <a16:creationId xmlns:a16="http://schemas.microsoft.com/office/drawing/2014/main" id="{017ACF13-F2C0-455C-ABD7-89F2AFE013F1}"/>
              </a:ext>
            </a:extLst>
          </p:cNvPr>
          <p:cNvSpPr>
            <a:spLocks noGrp="1"/>
          </p:cNvSpPr>
          <p:nvPr>
            <p:ph type="body" sz="quarter" idx="20"/>
          </p:nvPr>
        </p:nvSpPr>
        <p:spPr/>
        <p:txBody>
          <a:bodyPr/>
          <a:lstStyle/>
          <a:p>
            <a:endParaRPr lang="fr-FR" dirty="0"/>
          </a:p>
        </p:txBody>
      </p:sp>
      <p:sp>
        <p:nvSpPr>
          <p:cNvPr id="6" name="Espace réservé du texte 5">
            <a:extLst>
              <a:ext uri="{FF2B5EF4-FFF2-40B4-BE49-F238E27FC236}">
                <a16:creationId xmlns:a16="http://schemas.microsoft.com/office/drawing/2014/main" id="{0B482BDF-9F85-4AC2-8993-E91BCDFF200A}"/>
              </a:ext>
            </a:extLst>
          </p:cNvPr>
          <p:cNvSpPr>
            <a:spLocks noGrp="1"/>
          </p:cNvSpPr>
          <p:nvPr>
            <p:ph type="body" sz="quarter" idx="21"/>
          </p:nvPr>
        </p:nvSpPr>
        <p:spPr/>
        <p:txBody>
          <a:bodyPr/>
          <a:lstStyle/>
          <a:p>
            <a:endParaRPr lang="fr-FR" dirty="0"/>
          </a:p>
        </p:txBody>
      </p:sp>
      <p:sp>
        <p:nvSpPr>
          <p:cNvPr id="7" name="Espace réservé du texte 6">
            <a:extLst>
              <a:ext uri="{FF2B5EF4-FFF2-40B4-BE49-F238E27FC236}">
                <a16:creationId xmlns:a16="http://schemas.microsoft.com/office/drawing/2014/main" id="{1A235F2E-456F-4E06-B75A-68DAD6BB53F3}"/>
              </a:ext>
            </a:extLst>
          </p:cNvPr>
          <p:cNvSpPr>
            <a:spLocks noGrp="1"/>
          </p:cNvSpPr>
          <p:nvPr>
            <p:ph type="body" sz="quarter" idx="22"/>
          </p:nvPr>
        </p:nvSpPr>
        <p:spPr>
          <a:xfrm>
            <a:off x="8518540" y="4751109"/>
            <a:ext cx="2003816" cy="501667"/>
          </a:xfrm>
        </p:spPr>
        <p:txBody>
          <a:bodyPr/>
          <a:lstStyle/>
          <a:p>
            <a:endParaRPr lang="fr-FR" dirty="0"/>
          </a:p>
        </p:txBody>
      </p:sp>
      <p:sp>
        <p:nvSpPr>
          <p:cNvPr id="9" name="Espace réservé du texte 8">
            <a:extLst>
              <a:ext uri="{FF2B5EF4-FFF2-40B4-BE49-F238E27FC236}">
                <a16:creationId xmlns:a16="http://schemas.microsoft.com/office/drawing/2014/main" id="{B3428F07-C953-4AC2-80B0-81AEEDC77C02}"/>
              </a:ext>
            </a:extLst>
          </p:cNvPr>
          <p:cNvSpPr>
            <a:spLocks noGrp="1"/>
          </p:cNvSpPr>
          <p:nvPr>
            <p:ph type="body" sz="quarter" idx="26"/>
          </p:nvPr>
        </p:nvSpPr>
        <p:spPr/>
        <p:txBody>
          <a:bodyPr/>
          <a:lstStyle/>
          <a:p>
            <a:r>
              <a:rPr lang="fr-FR" dirty="0"/>
              <a:t>Phase 1- Nom de la phase</a:t>
            </a:r>
          </a:p>
        </p:txBody>
      </p:sp>
      <p:sp>
        <p:nvSpPr>
          <p:cNvPr id="10" name="Espace réservé du texte 9">
            <a:extLst>
              <a:ext uri="{FF2B5EF4-FFF2-40B4-BE49-F238E27FC236}">
                <a16:creationId xmlns:a16="http://schemas.microsoft.com/office/drawing/2014/main" id="{78E87E9F-59F7-4B1A-AAE7-D8991A88160D}"/>
              </a:ext>
            </a:extLst>
          </p:cNvPr>
          <p:cNvSpPr>
            <a:spLocks noGrp="1"/>
          </p:cNvSpPr>
          <p:nvPr>
            <p:ph type="body" sz="quarter" idx="27"/>
          </p:nvPr>
        </p:nvSpPr>
        <p:spPr/>
        <p:txBody>
          <a:bodyPr/>
          <a:lstStyle/>
          <a:p>
            <a:endParaRPr lang="fr-FR" dirty="0"/>
          </a:p>
        </p:txBody>
      </p:sp>
      <p:sp>
        <p:nvSpPr>
          <p:cNvPr id="11" name="Espace réservé du texte 10">
            <a:extLst>
              <a:ext uri="{FF2B5EF4-FFF2-40B4-BE49-F238E27FC236}">
                <a16:creationId xmlns:a16="http://schemas.microsoft.com/office/drawing/2014/main" id="{D7A85216-B0A4-4B24-B49D-E6832FB8AABB}"/>
              </a:ext>
            </a:extLst>
          </p:cNvPr>
          <p:cNvSpPr>
            <a:spLocks noGrp="1"/>
          </p:cNvSpPr>
          <p:nvPr>
            <p:ph type="body" sz="quarter" idx="28"/>
          </p:nvPr>
        </p:nvSpPr>
        <p:spPr/>
        <p:txBody>
          <a:bodyPr/>
          <a:lstStyle/>
          <a:p>
            <a:endParaRPr lang="fr-FR" dirty="0"/>
          </a:p>
        </p:txBody>
      </p:sp>
      <p:sp>
        <p:nvSpPr>
          <p:cNvPr id="12" name="Espace réservé du texte 11">
            <a:extLst>
              <a:ext uri="{FF2B5EF4-FFF2-40B4-BE49-F238E27FC236}">
                <a16:creationId xmlns:a16="http://schemas.microsoft.com/office/drawing/2014/main" id="{E6952F3C-4496-4C0B-A4D8-C997CEA2392C}"/>
              </a:ext>
            </a:extLst>
          </p:cNvPr>
          <p:cNvSpPr>
            <a:spLocks noGrp="1"/>
          </p:cNvSpPr>
          <p:nvPr>
            <p:ph type="body" sz="quarter" idx="29"/>
          </p:nvPr>
        </p:nvSpPr>
        <p:spPr/>
        <p:txBody>
          <a:bodyPr/>
          <a:lstStyle/>
          <a:p>
            <a:endParaRPr lang="fr-FR"/>
          </a:p>
        </p:txBody>
      </p:sp>
      <p:sp>
        <p:nvSpPr>
          <p:cNvPr id="13" name="ZoneTexte 12">
            <a:extLst>
              <a:ext uri="{FF2B5EF4-FFF2-40B4-BE49-F238E27FC236}">
                <a16:creationId xmlns:a16="http://schemas.microsoft.com/office/drawing/2014/main" id="{A77A4A42-C8E1-4DA4-8512-777EA4FB57BC}"/>
              </a:ext>
            </a:extLst>
          </p:cNvPr>
          <p:cNvSpPr txBox="1"/>
          <p:nvPr/>
        </p:nvSpPr>
        <p:spPr>
          <a:xfrm>
            <a:off x="2231136" y="57218"/>
            <a:ext cx="7729728" cy="584775"/>
          </a:xfrm>
          <a:prstGeom prst="rect">
            <a:avLst/>
          </a:prstGeom>
          <a:noFill/>
        </p:spPr>
        <p:txBody>
          <a:bodyPr wrap="square" rtlCol="0" anchor="t">
            <a:spAutoFit/>
          </a:bodyPr>
          <a:lstStyle/>
          <a:p>
            <a:pPr algn="ctr"/>
            <a:r>
              <a:rPr lang="fr-FR" sz="3200" b="1" dirty="0">
                <a:solidFill>
                  <a:schemeClr val="bg1">
                    <a:lumMod val="95000"/>
                  </a:schemeClr>
                </a:solidFill>
                <a:latin typeface="Futura Hv BT"/>
                <a:cs typeface="Futura Medium"/>
              </a:rPr>
              <a:t>LIVRABLE</a:t>
            </a:r>
            <a:r>
              <a:rPr lang="fr-FR" sz="3200" b="1" dirty="0">
                <a:solidFill>
                  <a:schemeClr val="bg1">
                    <a:lumMod val="95000"/>
                  </a:schemeClr>
                </a:solidFill>
                <a:highlight>
                  <a:srgbClr val="FFFF00"/>
                </a:highlight>
                <a:latin typeface="Futura Hv BT"/>
                <a:cs typeface="Futura Medium"/>
              </a:rPr>
              <a:t>S</a:t>
            </a:r>
            <a:endParaRPr lang="fr-FR" sz="3200" b="1" dirty="0">
              <a:solidFill>
                <a:schemeClr val="bg1">
                  <a:lumMod val="95000"/>
                </a:schemeClr>
              </a:solidFill>
              <a:highlight>
                <a:srgbClr val="FFFF00"/>
              </a:highlight>
              <a:latin typeface="Futura Hv BT" panose="020B0702020204020204" pitchFamily="34" charset="0"/>
              <a:cs typeface="Futura Medium" panose="020B0602020204020303" pitchFamily="34" charset="-79"/>
            </a:endParaRPr>
          </a:p>
        </p:txBody>
      </p:sp>
    </p:spTree>
    <p:extLst>
      <p:ext uri="{BB962C8B-B14F-4D97-AF65-F5344CB8AC3E}">
        <p14:creationId xmlns:p14="http://schemas.microsoft.com/office/powerpoint/2010/main" val="51515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F0FB227-FD7D-4EA0-B3A6-CE52CF0FF8EC}"/>
              </a:ext>
            </a:extLst>
          </p:cNvPr>
          <p:cNvSpPr>
            <a:spLocks noGrp="1"/>
          </p:cNvSpPr>
          <p:nvPr>
            <p:ph type="body" sz="quarter" idx="16"/>
          </p:nvPr>
        </p:nvSpPr>
        <p:spPr/>
        <p:txBody>
          <a:bodyPr/>
          <a:lstStyle/>
          <a:p>
            <a:endParaRPr lang="fr-FR" dirty="0"/>
          </a:p>
        </p:txBody>
      </p:sp>
      <p:sp>
        <p:nvSpPr>
          <p:cNvPr id="3" name="Espace réservé du texte 2">
            <a:extLst>
              <a:ext uri="{FF2B5EF4-FFF2-40B4-BE49-F238E27FC236}">
                <a16:creationId xmlns:a16="http://schemas.microsoft.com/office/drawing/2014/main" id="{054D4E39-64D5-461B-B50E-15EC3D2DCA3C}"/>
              </a:ext>
            </a:extLst>
          </p:cNvPr>
          <p:cNvSpPr>
            <a:spLocks noGrp="1"/>
          </p:cNvSpPr>
          <p:nvPr>
            <p:ph type="body" sz="quarter" idx="19"/>
          </p:nvPr>
        </p:nvSpPr>
        <p:spPr/>
        <p:txBody>
          <a:bodyPr lIns="0" anchor="t"/>
          <a:lstStyle/>
          <a:p>
            <a:pPr marL="215900" indent="-143510"/>
            <a:r>
              <a:rPr lang="fr-FR" dirty="0">
                <a:cs typeface="Futura Medium"/>
              </a:rPr>
              <a:t>D</a:t>
            </a:r>
            <a:endParaRPr lang="fr-FR" dirty="0"/>
          </a:p>
          <a:p>
            <a:pPr marL="215900" indent="-143510"/>
            <a:endParaRPr lang="fr-FR" dirty="0"/>
          </a:p>
          <a:p>
            <a:pPr marL="215900" indent="-143510"/>
            <a:r>
              <a:rPr lang="fr-FR" dirty="0">
                <a:cs typeface="Futura Medium"/>
              </a:rPr>
              <a:t>D</a:t>
            </a:r>
          </a:p>
          <a:p>
            <a:pPr marL="215900" indent="-143510"/>
            <a:endParaRPr lang="fr-FR" dirty="0">
              <a:cs typeface="Futura Medium"/>
            </a:endParaRPr>
          </a:p>
          <a:p>
            <a:pPr marL="215900" indent="-143510"/>
            <a:r>
              <a:rPr lang="fr-FR" dirty="0">
                <a:cs typeface="Futura Medium"/>
              </a:rPr>
              <a:t>D</a:t>
            </a:r>
          </a:p>
          <a:p>
            <a:pPr marL="215900" indent="-143510"/>
            <a:endParaRPr lang="fr-FR" dirty="0"/>
          </a:p>
          <a:p>
            <a:pPr marL="215900" indent="-143510"/>
            <a:r>
              <a:rPr lang="fr-FR" dirty="0">
                <a:cs typeface="Futura Medium"/>
              </a:rPr>
              <a:t>D</a:t>
            </a:r>
          </a:p>
          <a:p>
            <a:pPr marL="215900" indent="-143510"/>
            <a:endParaRPr lang="fr-FR" dirty="0">
              <a:cs typeface="Futura Medium"/>
            </a:endParaRPr>
          </a:p>
          <a:p>
            <a:pPr marL="215900" indent="-143510"/>
            <a:r>
              <a:rPr lang="fr-FR" dirty="0">
                <a:cs typeface="Futura Medium"/>
              </a:rPr>
              <a:t>D</a:t>
            </a:r>
          </a:p>
          <a:p>
            <a:pPr marL="215900" indent="-143510"/>
            <a:endParaRPr lang="fr-FR" dirty="0">
              <a:cs typeface="Futura Medium"/>
            </a:endParaRPr>
          </a:p>
          <a:p>
            <a:pPr marL="215900" indent="-143510"/>
            <a:r>
              <a:rPr lang="fr-FR" dirty="0">
                <a:cs typeface="Futura Medium"/>
              </a:rPr>
              <a:t>D</a:t>
            </a:r>
            <a:endParaRPr lang="fr-FR" dirty="0"/>
          </a:p>
          <a:p>
            <a:pPr marL="215900" indent="-143510"/>
            <a:endParaRPr lang="fr-FR" dirty="0"/>
          </a:p>
          <a:p>
            <a:pPr marL="215900" indent="-143510"/>
            <a:endParaRPr lang="fr-FR" dirty="0"/>
          </a:p>
        </p:txBody>
      </p:sp>
      <p:sp>
        <p:nvSpPr>
          <p:cNvPr id="4" name="Espace réservé du texte 3">
            <a:extLst>
              <a:ext uri="{FF2B5EF4-FFF2-40B4-BE49-F238E27FC236}">
                <a16:creationId xmlns:a16="http://schemas.microsoft.com/office/drawing/2014/main" id="{611035D6-7B80-4E0F-9C39-297702BE223F}"/>
              </a:ext>
            </a:extLst>
          </p:cNvPr>
          <p:cNvSpPr>
            <a:spLocks noGrp="1"/>
          </p:cNvSpPr>
          <p:nvPr>
            <p:ph type="body" sz="quarter" idx="20"/>
          </p:nvPr>
        </p:nvSpPr>
        <p:spPr/>
        <p:txBody>
          <a:bodyPr/>
          <a:lstStyle/>
          <a:p>
            <a:endParaRPr lang="fr-FR" dirty="0"/>
          </a:p>
        </p:txBody>
      </p:sp>
      <p:sp>
        <p:nvSpPr>
          <p:cNvPr id="5" name="Espace réservé du texte 4">
            <a:extLst>
              <a:ext uri="{FF2B5EF4-FFF2-40B4-BE49-F238E27FC236}">
                <a16:creationId xmlns:a16="http://schemas.microsoft.com/office/drawing/2014/main" id="{AC8E27D3-AEDE-4312-9CA7-793611A7CDBE}"/>
              </a:ext>
            </a:extLst>
          </p:cNvPr>
          <p:cNvSpPr>
            <a:spLocks noGrp="1"/>
          </p:cNvSpPr>
          <p:nvPr>
            <p:ph type="body" sz="quarter" idx="21"/>
          </p:nvPr>
        </p:nvSpPr>
        <p:spPr>
          <a:xfrm>
            <a:off x="280431" y="1005020"/>
            <a:ext cx="4180791" cy="395288"/>
          </a:xfrm>
        </p:spPr>
        <p:txBody>
          <a:bodyPr anchor="t"/>
          <a:lstStyle/>
          <a:p>
            <a:r>
              <a:rPr lang="fr-FR" dirty="0"/>
              <a:t>Phase 1 – recherche des sites</a:t>
            </a:r>
          </a:p>
        </p:txBody>
      </p:sp>
    </p:spTree>
    <p:extLst>
      <p:ext uri="{BB962C8B-B14F-4D97-AF65-F5344CB8AC3E}">
        <p14:creationId xmlns:p14="http://schemas.microsoft.com/office/powerpoint/2010/main" val="1776529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29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B984364-1F8F-4DEE-9D05-8CC28BC7E462}"/>
              </a:ext>
            </a:extLst>
          </p:cNvPr>
          <p:cNvSpPr>
            <a:spLocks noGrp="1"/>
          </p:cNvSpPr>
          <p:nvPr>
            <p:ph type="body" sz="quarter" idx="16"/>
          </p:nvPr>
        </p:nvSpPr>
        <p:spPr/>
        <p:txBody>
          <a:bodyPr/>
          <a:lstStyle/>
          <a:p>
            <a:endParaRPr lang="fr-FR" dirty="0"/>
          </a:p>
        </p:txBody>
      </p:sp>
      <p:sp>
        <p:nvSpPr>
          <p:cNvPr id="4" name="Espace réservé pour une image  3">
            <a:extLst>
              <a:ext uri="{FF2B5EF4-FFF2-40B4-BE49-F238E27FC236}">
                <a16:creationId xmlns:a16="http://schemas.microsoft.com/office/drawing/2014/main" id="{5A779AC8-B783-452A-87DE-A73917716FF4}"/>
              </a:ext>
            </a:extLst>
          </p:cNvPr>
          <p:cNvSpPr>
            <a:spLocks noGrp="1"/>
          </p:cNvSpPr>
          <p:nvPr>
            <p:ph type="pic" sz="quarter" idx="19"/>
          </p:nvPr>
        </p:nvSpPr>
        <p:spPr>
          <a:xfrm>
            <a:off x="6548332" y="1941070"/>
            <a:ext cx="1612078" cy="1549997"/>
          </a:xfrm>
        </p:spPr>
      </p:sp>
      <p:sp>
        <p:nvSpPr>
          <p:cNvPr id="5" name="Espace réservé du texte 4">
            <a:extLst>
              <a:ext uri="{FF2B5EF4-FFF2-40B4-BE49-F238E27FC236}">
                <a16:creationId xmlns:a16="http://schemas.microsoft.com/office/drawing/2014/main" id="{4F0958E1-E0F1-4807-8A81-A63191217ADB}"/>
              </a:ext>
            </a:extLst>
          </p:cNvPr>
          <p:cNvSpPr>
            <a:spLocks noGrp="1"/>
          </p:cNvSpPr>
          <p:nvPr>
            <p:ph type="body" sz="quarter" idx="20"/>
          </p:nvPr>
        </p:nvSpPr>
        <p:spPr/>
        <p:txBody>
          <a:bodyPr/>
          <a:lstStyle/>
          <a:p>
            <a:endParaRPr lang="fr-FR" dirty="0"/>
          </a:p>
        </p:txBody>
      </p:sp>
      <p:sp>
        <p:nvSpPr>
          <p:cNvPr id="7" name="Espace réservé du texte 6">
            <a:extLst>
              <a:ext uri="{FF2B5EF4-FFF2-40B4-BE49-F238E27FC236}">
                <a16:creationId xmlns:a16="http://schemas.microsoft.com/office/drawing/2014/main" id="{2ACE6F89-7DC6-4DE0-86F4-8B3705F94D3A}"/>
              </a:ext>
            </a:extLst>
          </p:cNvPr>
          <p:cNvSpPr>
            <a:spLocks noGrp="1"/>
          </p:cNvSpPr>
          <p:nvPr>
            <p:ph type="body" sz="quarter" idx="22"/>
          </p:nvPr>
        </p:nvSpPr>
        <p:spPr/>
        <p:txBody>
          <a:bodyPr/>
          <a:lstStyle/>
          <a:p>
            <a:endParaRPr lang="fr-FR" dirty="0"/>
          </a:p>
        </p:txBody>
      </p:sp>
      <p:sp>
        <p:nvSpPr>
          <p:cNvPr id="9" name="ZoneTexte 8">
            <a:extLst>
              <a:ext uri="{FF2B5EF4-FFF2-40B4-BE49-F238E27FC236}">
                <a16:creationId xmlns:a16="http://schemas.microsoft.com/office/drawing/2014/main" id="{5D8BB48C-3A83-4F73-A2FF-8C54E97C9CFA}"/>
              </a:ext>
            </a:extLst>
          </p:cNvPr>
          <p:cNvSpPr txBox="1"/>
          <p:nvPr/>
        </p:nvSpPr>
        <p:spPr>
          <a:xfrm>
            <a:off x="7448498" y="4941334"/>
            <a:ext cx="3981939" cy="523220"/>
          </a:xfrm>
          <a:prstGeom prst="rect">
            <a:avLst/>
          </a:prstGeom>
          <a:noFill/>
        </p:spPr>
        <p:txBody>
          <a:bodyPr wrap="square" rtlCol="0">
            <a:spAutoFit/>
          </a:bodyPr>
          <a:lstStyle/>
          <a:p>
            <a:pPr algn="just"/>
            <a:r>
              <a:rPr lang="fr-FR" sz="1400" dirty="0">
                <a:latin typeface="Baskerville" panose="02020502070401020303"/>
              </a:rPr>
              <a:t>Il réalise le livrable et est en contact étroit avec le Chef de Projet.</a:t>
            </a:r>
          </a:p>
        </p:txBody>
      </p:sp>
      <p:sp>
        <p:nvSpPr>
          <p:cNvPr id="10" name="ZoneTexte 9">
            <a:extLst>
              <a:ext uri="{FF2B5EF4-FFF2-40B4-BE49-F238E27FC236}">
                <a16:creationId xmlns:a16="http://schemas.microsoft.com/office/drawing/2014/main" id="{CD259C16-3F9D-415F-BB29-9764E342E8D7}"/>
              </a:ext>
            </a:extLst>
          </p:cNvPr>
          <p:cNvSpPr txBox="1"/>
          <p:nvPr/>
        </p:nvSpPr>
        <p:spPr>
          <a:xfrm>
            <a:off x="8725910" y="4672984"/>
            <a:ext cx="1427114" cy="276999"/>
          </a:xfrm>
          <a:prstGeom prst="rect">
            <a:avLst/>
          </a:prstGeom>
          <a:noFill/>
        </p:spPr>
        <p:txBody>
          <a:bodyPr wrap="square" rtlCol="0">
            <a:spAutoFit/>
          </a:bodyPr>
          <a:lstStyle/>
          <a:p>
            <a:pPr algn="ctr"/>
            <a:r>
              <a:rPr lang="fr-FR" sz="1200" dirty="0">
                <a:latin typeface="Libre Baskerville" panose="02000000000000000000" pitchFamily="50" charset="0"/>
              </a:rPr>
              <a:t>Intervenant</a:t>
            </a:r>
          </a:p>
        </p:txBody>
      </p:sp>
      <p:sp>
        <p:nvSpPr>
          <p:cNvPr id="14" name="Espace réservé pour une image  13">
            <a:extLst>
              <a:ext uri="{FF2B5EF4-FFF2-40B4-BE49-F238E27FC236}">
                <a16:creationId xmlns:a16="http://schemas.microsoft.com/office/drawing/2014/main" id="{7185BE31-BEE6-465F-8455-38339EAD62D9}"/>
              </a:ext>
            </a:extLst>
          </p:cNvPr>
          <p:cNvSpPr>
            <a:spLocks noGrp="1"/>
          </p:cNvSpPr>
          <p:nvPr>
            <p:ph type="pic" sz="quarter" idx="18"/>
          </p:nvPr>
        </p:nvSpPr>
        <p:spPr/>
      </p:sp>
      <p:sp>
        <p:nvSpPr>
          <p:cNvPr id="16" name="Espace réservé du texte 15">
            <a:extLst>
              <a:ext uri="{FF2B5EF4-FFF2-40B4-BE49-F238E27FC236}">
                <a16:creationId xmlns:a16="http://schemas.microsoft.com/office/drawing/2014/main" id="{2C2C54F9-A4B1-4B3B-8CD6-BC28ADE9BBBB}"/>
              </a:ext>
            </a:extLst>
          </p:cNvPr>
          <p:cNvSpPr>
            <a:spLocks noGrp="1"/>
          </p:cNvSpPr>
          <p:nvPr>
            <p:ph type="body" sz="quarter" idx="21"/>
          </p:nvPr>
        </p:nvSpPr>
        <p:spPr/>
        <p:txBody>
          <a:bodyPr/>
          <a:lstStyle/>
          <a:p>
            <a:endParaRPr lang="fr-FR"/>
          </a:p>
        </p:txBody>
      </p:sp>
    </p:spTree>
    <p:extLst>
      <p:ext uri="{BB962C8B-B14F-4D97-AF65-F5344CB8AC3E}">
        <p14:creationId xmlns:p14="http://schemas.microsoft.com/office/powerpoint/2010/main" val="3986482502"/>
      </p:ext>
    </p:extLst>
  </p:cSld>
  <p:clrMapOvr>
    <a:masterClrMapping/>
  </p:clrMapOvr>
</p:sld>
</file>

<file path=ppt/theme/theme1.xml><?xml version="1.0" encoding="utf-8"?>
<a:theme xmlns:a="http://schemas.openxmlformats.org/drawingml/2006/main" name="1_Colis">
  <a:themeElements>
    <a:clrScheme name="Personnalisé 1">
      <a:dk1>
        <a:srgbClr val="000000"/>
      </a:dk1>
      <a:lt1>
        <a:srgbClr val="FFFFFF"/>
      </a:lt1>
      <a:dk2>
        <a:srgbClr val="5E5E5E"/>
      </a:dk2>
      <a:lt2>
        <a:srgbClr val="DDDDDD"/>
      </a:lt2>
      <a:accent1>
        <a:srgbClr val="A6B727"/>
      </a:accent1>
      <a:accent2>
        <a:srgbClr val="194D6F"/>
      </a:accent2>
      <a:accent3>
        <a:srgbClr val="F69200"/>
      </a:accent3>
      <a:accent4>
        <a:srgbClr val="838383"/>
      </a:accent4>
      <a:accent5>
        <a:srgbClr val="FEC306"/>
      </a:accent5>
      <a:accent6>
        <a:srgbClr val="DF5327"/>
      </a:accent6>
      <a:hlink>
        <a:srgbClr val="F59E00"/>
      </a:hlink>
      <a:folHlink>
        <a:srgbClr val="B2B2B2"/>
      </a:folHlink>
    </a:clrScheme>
    <a:fontScheme name="Colis">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lis">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A62BCE9C61DD42A948CB7242061888" ma:contentTypeVersion="9" ma:contentTypeDescription="Crée un document." ma:contentTypeScope="" ma:versionID="25a8e248089ec7a088d0897b4c049da7">
  <xsd:schema xmlns:xsd="http://www.w3.org/2001/XMLSchema" xmlns:xs="http://www.w3.org/2001/XMLSchema" xmlns:p="http://schemas.microsoft.com/office/2006/metadata/properties" xmlns:ns2="88831b6a-b65a-4c6a-af20-58c125b81aaa" xmlns:ns3="05b6db4f-659b-4fd2-964e-ede593e93540" targetNamespace="http://schemas.microsoft.com/office/2006/metadata/properties" ma:root="true" ma:fieldsID="141dbcfe15da615e08abd9425875d16f" ns2:_="" ns3:_="">
    <xsd:import namespace="88831b6a-b65a-4c6a-af20-58c125b81aaa"/>
    <xsd:import namespace="05b6db4f-659b-4fd2-964e-ede593e9354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831b6a-b65a-4c6a-af20-58c125b81aaa"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b6db4f-659b-4fd2-964e-ede593e9354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FC677A-8CC2-4242-A55D-F6E908636488}">
  <ds:schemaRefs>
    <ds:schemaRef ds:uri="http://purl.org/dc/elements/1.1/"/>
    <ds:schemaRef ds:uri="http://purl.org/dc/terms/"/>
    <ds:schemaRef ds:uri="http://www.w3.org/XML/1998/namespace"/>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05b6db4f-659b-4fd2-964e-ede593e93540"/>
    <ds:schemaRef ds:uri="88831b6a-b65a-4c6a-af20-58c125b81aaa"/>
    <ds:schemaRef ds:uri="http://schemas.microsoft.com/office/2006/metadata/properties"/>
  </ds:schemaRefs>
</ds:datastoreItem>
</file>

<file path=customXml/itemProps2.xml><?xml version="1.0" encoding="utf-8"?>
<ds:datastoreItem xmlns:ds="http://schemas.openxmlformats.org/officeDocument/2006/customXml" ds:itemID="{E14028A2-6B7C-4C2A-BFB4-1DA6EB13C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831b6a-b65a-4c6a-af20-58c125b81aaa"/>
    <ds:schemaRef ds:uri="05b6db4f-659b-4fd2-964e-ede593e935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939208-7B42-4254-A85B-365924BE5E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641</Words>
  <Application>Microsoft Office PowerPoint</Application>
  <PresentationFormat>Grand écran</PresentationFormat>
  <Paragraphs>101</Paragraphs>
  <Slides>25</Slides>
  <Notes>0</Notes>
  <HiddenSlides>0</HiddenSlides>
  <MMClips>0</MMClips>
  <ScaleCrop>false</ScaleCrop>
  <HeadingPairs>
    <vt:vector size="4" baseType="variant">
      <vt:variant>
        <vt:lpstr>Thème</vt:lpstr>
      </vt:variant>
      <vt:variant>
        <vt:i4>1</vt:i4>
      </vt:variant>
      <vt:variant>
        <vt:lpstr>Titres des diapositives</vt:lpstr>
      </vt:variant>
      <vt:variant>
        <vt:i4>25</vt:i4>
      </vt:variant>
    </vt:vector>
  </HeadingPairs>
  <TitlesOfParts>
    <vt:vector size="26" baseType="lpstr">
      <vt:lpstr>1_Colis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CONDITIONS GÉNÉRALES DE L’ÉTUDE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Convention d’Étude {num_etude}/CONV {etude_titre}</dc:title>
  <dc:creator>Madeleine FABRE  X2017</dc:creator>
  <cp:lastModifiedBy>Victor LE ROUX de BRETAGNE X2017</cp:lastModifiedBy>
  <cp:revision>354</cp:revision>
  <dcterms:created xsi:type="dcterms:W3CDTF">2019-01-04T10:08:54Z</dcterms:created>
  <dcterms:modified xsi:type="dcterms:W3CDTF">2020-02-18T20:01:47Z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6656">
    <vt:lpwstr>13</vt:lpwstr>
  </property>
  <property fmtid="{D5CDD505-2E9C-101B-9397-08002B2CF9AE}" pid="3" name="ContentTypeId">
    <vt:lpwstr>0x01010043A62BCE9C61DD42A948CB7242061888</vt:lpwstr>
  </property>
</Properties>
</file>